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9" r:id="rId6"/>
    <p:sldId id="260" r:id="rId7"/>
    <p:sldId id="261" r:id="rId8"/>
    <p:sldId id="262" r:id="rId9"/>
    <p:sldId id="265" r:id="rId10"/>
    <p:sldId id="263" r:id="rId11"/>
    <p:sldId id="269" r:id="rId12"/>
    <p:sldId id="292" r:id="rId13"/>
    <p:sldId id="273" r:id="rId14"/>
    <p:sldId id="272" r:id="rId15"/>
    <p:sldId id="294" r:id="rId16"/>
    <p:sldId id="271" r:id="rId17"/>
    <p:sldId id="275" r:id="rId18"/>
    <p:sldId id="274" r:id="rId19"/>
    <p:sldId id="290" r:id="rId20"/>
    <p:sldId id="270" r:id="rId21"/>
    <p:sldId id="268" r:id="rId22"/>
    <p:sldId id="267" r:id="rId23"/>
    <p:sldId id="277" r:id="rId24"/>
    <p:sldId id="276" r:id="rId25"/>
    <p:sldId id="266" r:id="rId26"/>
    <p:sldId id="280" r:id="rId27"/>
    <p:sldId id="281" r:id="rId28"/>
    <p:sldId id="279" r:id="rId29"/>
    <p:sldId id="278" r:id="rId30"/>
    <p:sldId id="283" r:id="rId31"/>
    <p:sldId id="286" r:id="rId32"/>
    <p:sldId id="284" r:id="rId33"/>
    <p:sldId id="285" r:id="rId34"/>
    <p:sldId id="291" r:id="rId35"/>
    <p:sldId id="288" r:id="rId36"/>
    <p:sldId id="287" r:id="rId37"/>
    <p:sldId id="289" r:id="rId38"/>
    <p:sldId id="258" r:id="rId39"/>
  </p:sldIdLst>
  <p:sldSz cx="9144000" cy="5143500" type="screen16x9"/>
  <p:notesSz cx="6797675" cy="9926638"/>
  <p:defaultTextStyle>
    <a:defPPr>
      <a:defRPr lang="pl-PL"/>
    </a:defPPr>
    <a:lvl1pPr marL="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3pPr>
    <a:lvl4pPr marL="13715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4pPr>
    <a:lvl5pPr marL="18287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5pPr>
    <a:lvl6pPr marL="22859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6pPr>
    <a:lvl7pPr marL="27431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7pPr>
    <a:lvl8pPr marL="32003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8pPr>
    <a:lvl9pPr marL="3657596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943"/>
    <a:srgbClr val="006050"/>
    <a:srgbClr val="749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94660"/>
  </p:normalViewPr>
  <p:slideViewPr>
    <p:cSldViewPr>
      <p:cViewPr varScale="1">
        <p:scale>
          <a:sx n="108" d="100"/>
          <a:sy n="108" d="100"/>
        </p:scale>
        <p:origin x="734" y="62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3BCCF-363F-465D-81D0-314AF6C237A4}" type="datetimeFigureOut">
              <a:rPr lang="pl-PL" smtClean="0"/>
              <a:t>08.04.2026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130BA-0A66-4BFB-9958-F61A622C9F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70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t>08.04.2026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72571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1451427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217714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290285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362856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435428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5079995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580570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6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-468560" y="4822624"/>
            <a:ext cx="1257529" cy="2286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36BB9F-F41C-4172-B28A-19863538028F}" type="slidenum">
              <a:rPr lang="pl-PL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484" y="971415"/>
            <a:ext cx="7889187" cy="685858"/>
          </a:xfrm>
          <a:prstGeom prst="rect">
            <a:avLst/>
          </a:prstGeom>
        </p:spPr>
        <p:txBody>
          <a:bodyPr/>
          <a:lstStyle>
            <a:lvl1pPr algn="l">
              <a:defRPr sz="2857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485" y="1885892"/>
            <a:ext cx="7886154" cy="1828954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74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27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257090" marR="0" lvl="0" indent="-257090" algn="l" defTabSz="6855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7772179" y="4853182"/>
            <a:ext cx="1663061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5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952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2B93690-8D83-492B-B3EE-2B63A347A3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" y="19269"/>
            <a:ext cx="1770402" cy="4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2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ctr" defTabSz="914341" rtl="0" eaLnBrk="1" latinLnBrk="0" hangingPunct="1">
        <a:spcBef>
          <a:spcPct val="0"/>
        </a:spcBef>
        <a:buNone/>
        <a:defRPr sz="44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74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3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63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»"/>
        <a:defRPr sz="206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bdl.lasy.gov.pl" TargetMode="External"/><Relationship Id="rId4" Type="http://schemas.openxmlformats.org/officeDocument/2006/relationships/hyperlink" Target="https://www.gov.pl/web/nadlesnictwo-opole/plan-urzadzenia-las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864071" y="3156518"/>
            <a:ext cx="1967558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52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Patronat honorowy</a:t>
            </a:r>
          </a:p>
        </p:txBody>
      </p:sp>
      <p:sp>
        <p:nvSpPr>
          <p:cNvPr id="3" name="Prostokąt 2"/>
          <p:cNvSpPr/>
          <p:nvPr/>
        </p:nvSpPr>
        <p:spPr>
          <a:xfrm>
            <a:off x="4398744" y="2362874"/>
            <a:ext cx="264816" cy="518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71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8910E88-4B89-45B5-9BB3-A3D6D8ABF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6" y="2288723"/>
            <a:ext cx="3965024" cy="212124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4746777" y="621222"/>
            <a:ext cx="42288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Opole</a:t>
            </a:r>
          </a:p>
          <a:p>
            <a:r>
              <a:rPr lang="pl-PL" sz="2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4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Informacja o działalności w roku 2025</a:t>
            </a:r>
            <a:b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Plany na rok 2026</a:t>
            </a:r>
          </a:p>
          <a:p>
            <a:endParaRPr lang="pl-PL" sz="18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200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Sesja Rady </a:t>
            </a:r>
            <a:r>
              <a:rPr lang="pl-PL" sz="1200" b="1" dirty="0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</a:t>
            </a:r>
            <a:r>
              <a:rPr lang="pl-PL" sz="1200" b="1" dirty="0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Miasta Opole, 26.04.2026 </a:t>
            </a:r>
            <a:r>
              <a:rPr lang="pl-PL" sz="1200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  <a:endParaRPr lang="pl-PL" sz="2400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8D630F3-70F1-4D31-AC50-750508489FA2}"/>
              </a:ext>
            </a:extLst>
          </p:cNvPr>
          <p:cNvSpPr txBox="1"/>
          <p:nvPr/>
        </p:nvSpPr>
        <p:spPr>
          <a:xfrm>
            <a:off x="6927035" y="3156518"/>
            <a:ext cx="1967558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52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Patronat </a:t>
            </a:r>
            <a:r>
              <a:rPr lang="en-US" sz="952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medialny</a:t>
            </a:r>
            <a:endParaRPr lang="pl-PL" sz="952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BC0380-AAFF-446F-97C0-9D06C0E32158}"/>
              </a:ext>
            </a:extLst>
          </p:cNvPr>
          <p:cNvSpPr txBox="1"/>
          <p:nvPr/>
        </p:nvSpPr>
        <p:spPr>
          <a:xfrm>
            <a:off x="7469434" y="4587974"/>
            <a:ext cx="1663061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70" dirty="0">
              <a:solidFill>
                <a:schemeClr val="bg1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E2B8DAB-63C9-438E-90C8-F1C8740D278A}"/>
              </a:ext>
            </a:extLst>
          </p:cNvPr>
          <p:cNvCxnSpPr>
            <a:cxnSpLocks/>
          </p:cNvCxnSpPr>
          <p:nvPr/>
        </p:nvCxnSpPr>
        <p:spPr>
          <a:xfrm flipV="1">
            <a:off x="4316639" y="743076"/>
            <a:ext cx="0" cy="800045"/>
          </a:xfrm>
          <a:prstGeom prst="line">
            <a:avLst/>
          </a:prstGeom>
          <a:ln w="254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5" y="601398"/>
            <a:ext cx="3739483" cy="108340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943BE25-59A9-434E-8833-D7E1BF1E06A9}"/>
              </a:ext>
            </a:extLst>
          </p:cNvPr>
          <p:cNvSpPr txBox="1"/>
          <p:nvPr/>
        </p:nvSpPr>
        <p:spPr>
          <a:xfrm>
            <a:off x="7468055" y="4587974"/>
            <a:ext cx="1663061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70" dirty="0">
              <a:solidFill>
                <a:schemeClr val="bg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72" y="2787774"/>
            <a:ext cx="1514721" cy="13884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025" y="2422969"/>
            <a:ext cx="1475360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95536" y="555526"/>
            <a:ext cx="9581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urządzenia lasu – podstawa działalności nadleśnictwa</a:t>
            </a:r>
            <a:endParaRPr lang="pl-PL" sz="2800" dirty="0">
              <a:solidFill>
                <a:srgbClr val="005023"/>
              </a:solidFill>
            </a:endParaRPr>
          </a:p>
        </p:txBody>
      </p:sp>
      <p:sp>
        <p:nvSpPr>
          <p:cNvPr id="3" name="Lorem ipsum dolor sit amet, consectetur adipiscing elit,">
            <a:extLst>
              <a:ext uri="{FF2B5EF4-FFF2-40B4-BE49-F238E27FC236}">
                <a16:creationId xmlns:a16="http://schemas.microsoft.com/office/drawing/2014/main" id="{D174D833-3D2D-FD88-2E0C-8F0B20721C57}"/>
              </a:ext>
            </a:extLst>
          </p:cNvPr>
          <p:cNvSpPr txBox="1"/>
          <p:nvPr/>
        </p:nvSpPr>
        <p:spPr>
          <a:xfrm>
            <a:off x="364523" y="967936"/>
            <a:ext cx="8599965" cy="2484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400" dirty="0"/>
              <a:t>To kluczowy dokument określający zasady gospodarki leśnej i podstawa naszego działania. Opracowany </a:t>
            </a:r>
            <a:r>
              <a:rPr lang="pl-PL" sz="1400" b="1" dirty="0"/>
              <a:t>na 10 lat</a:t>
            </a:r>
            <a:r>
              <a:rPr lang="pl-PL" sz="1400" dirty="0"/>
              <a:t>. </a:t>
            </a:r>
            <a:r>
              <a:rPr lang="pl-PL" sz="1400" dirty="0">
                <a:cs typeface="Times New Roman" panose="02020603050405020304" pitchFamily="18" charset="0"/>
              </a:rPr>
              <a:t>Obejmuje całe nadleśnictwo, ale indywidualne planowanie dotyczy wydzieleń, czyli kilkuhektarowych, jednolitych fragmentów lasu. Takich wydzieleń jest w naszym nadleśnictwie 8419. Plan wykonali specjaliści spoza Lasów Państwowych.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400" dirty="0">
                <a:cs typeface="Times New Roman" panose="02020603050405020304" pitchFamily="18" charset="0"/>
              </a:rPr>
              <a:t>Zatwierdził Minister Klimatu i Środowiska. </a:t>
            </a:r>
            <a:r>
              <a:rPr lang="pl-PL" sz="1400" b="1" dirty="0">
                <a:cs typeface="Times New Roman" panose="02020603050405020304" pitchFamily="18" charset="0"/>
              </a:rPr>
              <a:t>Decyzja z dnia 6 sierpnia 2024 roku DLŁ-WGL.8100.10.2024.ŁP</a:t>
            </a:r>
            <a:r>
              <a:rPr lang="pl-PL" sz="1400" dirty="0"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400" dirty="0"/>
              <a:t>Plan zawiera opis i ocenę stanu lasu oraz cele, zadania i metody prowadzenia gospodarki leśnej. Proces jego tworzenia i zatwierdzania jest precyzyjnie uregulowany i angażuje różne podmioty oraz społeczeństwo.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4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BC2F08F-8F09-03FD-FC7F-5A52DFE7380F}"/>
              </a:ext>
            </a:extLst>
          </p:cNvPr>
          <p:cNvSpPr txBox="1"/>
          <p:nvPr/>
        </p:nvSpPr>
        <p:spPr>
          <a:xfrm>
            <a:off x="395536" y="2787774"/>
            <a:ext cx="856895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400" b="1" dirty="0"/>
              <a:t>W jakim celu wykonujemy plan?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Zrównoważone zarządzanie lasami</a:t>
            </a:r>
            <a:r>
              <a:rPr lang="pl-PL" sz="1400" dirty="0"/>
              <a:t> – zapewnienie równowagi między ochroną przyrody a użytkowaniem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Ochrona ekosystemów leśnych</a:t>
            </a:r>
            <a:r>
              <a:rPr lang="pl-PL" sz="1400" dirty="0"/>
              <a:t> – uwzględnienie obszarów chronionych i działań na rzecz bioróżnorodności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Planowanie pozyskania drewna</a:t>
            </a:r>
            <a:r>
              <a:rPr lang="pl-PL" sz="1400" dirty="0"/>
              <a:t> – określenie, ile drewna można pozyskać, bez naruszania stabilności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Dostosowanie gospodarki leśnej do warunków środowiskowych</a:t>
            </a:r>
            <a:r>
              <a:rPr lang="pl-PL" sz="1400" dirty="0"/>
              <a:t> – uwzględnienie klimatu, gleby i zasobów wodnych</a:t>
            </a:r>
          </a:p>
        </p:txBody>
      </p:sp>
    </p:spTree>
    <p:extLst>
      <p:ext uri="{BB962C8B-B14F-4D97-AF65-F5344CB8AC3E}">
        <p14:creationId xmlns:p14="http://schemas.microsoft.com/office/powerpoint/2010/main" val="24290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95536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dostępny dla każdego</a:t>
            </a:r>
            <a:endParaRPr lang="pl-PL" sz="2364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349516B-E20C-406B-A622-5FA79F3A3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t="12201" r="21651" b="8000"/>
          <a:stretch/>
        </p:blipFill>
        <p:spPr>
          <a:xfrm>
            <a:off x="5148064" y="74218"/>
            <a:ext cx="3888432" cy="4617514"/>
          </a:xfrm>
          <a:prstGeom prst="rect">
            <a:avLst/>
          </a:prstGeom>
        </p:spPr>
      </p:pic>
      <p:pic>
        <p:nvPicPr>
          <p:cNvPr id="7" name="Picture 2" descr="Bank Danych o Lasach">
            <a:extLst>
              <a:ext uri="{FF2B5EF4-FFF2-40B4-BE49-F238E27FC236}">
                <a16:creationId xmlns:a16="http://schemas.microsoft.com/office/drawing/2014/main" id="{C2014850-7EEB-4E9E-968E-07D925FD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8" y="5143426"/>
            <a:ext cx="278693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B9822D4-EF7A-8AF8-AA65-DABFC6AE63A5}"/>
              </a:ext>
            </a:extLst>
          </p:cNvPr>
          <p:cNvSpPr txBox="1"/>
          <p:nvPr/>
        </p:nvSpPr>
        <p:spPr>
          <a:xfrm>
            <a:off x="179512" y="952152"/>
            <a:ext cx="5040560" cy="347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Działamy transparentnie</a:t>
            </a:r>
            <a:r>
              <a:rPr lang="pl-PL" sz="1400" dirty="0"/>
              <a:t>. Dlatego przy tworzeniu planu odbywają się konsultacje społeczne. Gotowy plan podlega strategicznej ocenie oddziaływania na środowisku i jest opiniowany przez RDOŚ, IOŚ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Każdy ma wgląd do planu</a:t>
            </a:r>
            <a:r>
              <a:rPr lang="pl-PL" sz="1400" dirty="0"/>
              <a:t>. Plan urządzenia lasu umieszczamy w internetowym BIP. Do pobrania udostępniamy opis nadleśnictwa (elaborat) i program ochrony przyrody: </a:t>
            </a:r>
            <a:r>
              <a:rPr lang="pl-PL" sz="1400" dirty="0">
                <a:hlinkClick r:id="rId4"/>
              </a:rPr>
              <a:t>https://www.gov.pl/web/nadlesnictwo-opole/plan-urzadzenia-lasu</a:t>
            </a:r>
            <a:endParaRPr lang="pl-PL" sz="1400" dirty="0"/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cs typeface="Times New Roman" panose="02020603050405020304" pitchFamily="18" charset="0"/>
              </a:rPr>
              <a:t>Sprawdź, co zaplanowaliśmy w znanym Ci fragmencie lasu</a:t>
            </a:r>
            <a:r>
              <a:rPr lang="pl-PL" sz="1400" dirty="0">
                <a:cs typeface="Times New Roman" panose="02020603050405020304" pitchFamily="18" charset="0"/>
              </a:rPr>
              <a:t>.</a:t>
            </a:r>
            <a:br>
              <a:rPr lang="pl-PL" sz="1400" dirty="0">
                <a:cs typeface="Times New Roman" panose="02020603050405020304" pitchFamily="18" charset="0"/>
              </a:rPr>
            </a:br>
            <a:r>
              <a:rPr lang="pl-PL" sz="1400" dirty="0">
                <a:cs typeface="Times New Roman" panose="02020603050405020304" pitchFamily="18" charset="0"/>
              </a:rPr>
              <a:t>Treść planu trafia także do Banku Danych o Lasach (</a:t>
            </a:r>
            <a:r>
              <a:rPr lang="pl-PL" sz="1400" dirty="0">
                <a:cs typeface="Times New Roman" panose="02020603050405020304" pitchFamily="18" charset="0"/>
                <a:hlinkClick r:id="rId5" action="ppaction://hlinkfile"/>
              </a:rPr>
              <a:t>bdl.lasy.gov.pl</a:t>
            </a:r>
            <a:r>
              <a:rPr lang="pl-PL" sz="1400" dirty="0">
                <a:cs typeface="Times New Roman" panose="02020603050405020304" pitchFamily="18" charset="0"/>
              </a:rPr>
              <a:t>). Tutaj każdy może zapoznać się z charakterystyką wybranego wydzielenia leśnego i sprawdzić, jakie prace będziemy prowadzić w tym fragmencie lasu</a:t>
            </a:r>
          </a:p>
        </p:txBody>
      </p:sp>
    </p:spTree>
    <p:extLst>
      <p:ext uri="{BB962C8B-B14F-4D97-AF65-F5344CB8AC3E}">
        <p14:creationId xmlns:p14="http://schemas.microsoft.com/office/powerpoint/2010/main" val="9464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79270" y="536032"/>
            <a:ext cx="5719290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Certyfikaty FSC i PEFC</a:t>
            </a:r>
            <a:endParaRPr lang="pl-PL" sz="3152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270171" y="2013996"/>
            <a:ext cx="7352582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Spełnione międzynarodowe standardy,</a:t>
            </a: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potwierdzone pochodzenie drewna,</a:t>
            </a: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zrównoważona gospodarka leśna,</a:t>
            </a: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konkurencyjność lokalnych surowców.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31" y="352265"/>
            <a:ext cx="2098037" cy="209803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3003799"/>
            <a:ext cx="146678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6275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8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Rozmiar zadań zapisanych w planie urządzenia lasu (10-letni dla całego </a:t>
            </a:r>
            <a:r>
              <a:rPr lang="pl-PL" altLang="pl-PL" sz="1800" b="1" dirty="0">
                <a:solidFill>
                  <a:srgbClr val="256943"/>
                </a:solidFill>
                <a:latin typeface="Arial" pitchFamily="34" charset="0"/>
                <a:cs typeface="Arial" pitchFamily="34" charset="0"/>
              </a:rPr>
              <a:t>nadleśnictwa</a:t>
            </a:r>
            <a:r>
              <a:rPr lang="pl-PL" altLang="pl-PL" sz="18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l-PL" sz="2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323528" y="1491630"/>
            <a:ext cx="7488832" cy="214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etat miąższościowy użytków rębnych: </a:t>
            </a: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802 796 m</a:t>
            </a:r>
            <a:r>
              <a:rPr lang="pl-PL" sz="2000" b="1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etat  powierzchniowy cięć w użytkowaniu przedrębnym wraz z szacunkowym pozyskaniem: </a:t>
            </a: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11 187,63 ha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(501 940 m</a:t>
            </a:r>
            <a:r>
              <a:rPr lang="pl-PL" sz="20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projektowana powierzchnia odnowień: </a:t>
            </a: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2 858,23 ha</a:t>
            </a:r>
            <a:endParaRPr lang="pl-PL" sz="20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projektowana powierzchni pielęgnowania lasu: </a:t>
            </a: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14 368,49 ha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79511" y="483518"/>
            <a:ext cx="64037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Gospodarka łowiecka</a:t>
            </a:r>
            <a:endParaRPr lang="pl-PL" sz="28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208163" y="883628"/>
            <a:ext cx="8232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kern="0" dirty="0"/>
              <a:t>W granicach administracyjnych nadleśnictwa znajduje się 18 obwodów łowieckich lub ich części dzierżawionych przez 9 kół łowieckich.</a:t>
            </a:r>
          </a:p>
          <a:p>
            <a:pPr algn="just"/>
            <a:endParaRPr lang="pl-PL" sz="1800" kern="0" dirty="0"/>
          </a:p>
          <a:p>
            <a:pPr algn="just"/>
            <a:r>
              <a:rPr lang="pl-PL" sz="1800" kern="0" dirty="0"/>
              <a:t>Z pośród wyżej wymienionych, na terenie </a:t>
            </a:r>
            <a:r>
              <a:rPr lang="pl-PL" sz="1800" kern="0" dirty="0" smtClean="0"/>
              <a:t>miasta i gminy Opole </a:t>
            </a:r>
            <a:r>
              <a:rPr lang="pl-PL" sz="1800" kern="0" dirty="0" smtClean="0"/>
              <a:t>gospodaruje</a:t>
            </a:r>
            <a:endParaRPr lang="pl-PL" sz="1800" kern="0" dirty="0"/>
          </a:p>
          <a:p>
            <a:pPr algn="just"/>
            <a:r>
              <a:rPr lang="pl-PL" sz="1800" kern="0" dirty="0" smtClean="0"/>
              <a:t>KŁ nr 3 „Lis” w Opolu</a:t>
            </a:r>
            <a:endParaRPr lang="pl-PL" sz="1800" kern="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06" y="2571750"/>
            <a:ext cx="3087492" cy="223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14467"/>
            <a:ext cx="2736304" cy="249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9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7" y="1851670"/>
            <a:ext cx="3386722" cy="291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07504" y="627534"/>
            <a:ext cx="10863198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Bóbr – sprzymierzeniec czy wróg?</a:t>
            </a:r>
            <a:endParaRPr lang="pl-PL" sz="3152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79512" y="1275606"/>
            <a:ext cx="4320480" cy="89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kern="0" dirty="0"/>
              <a:t>W ostatnich latach obserwuje się wzrost powierzchni szkód powodowanych przez bobry.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26" y="1051315"/>
            <a:ext cx="4228621" cy="25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075612" cy="508000"/>
          </a:xfrm>
        </p:spPr>
        <p:txBody>
          <a:bodyPr/>
          <a:lstStyle/>
          <a:p>
            <a:r>
              <a:rPr lang="pl-PL" b="1" dirty="0">
                <a:solidFill>
                  <a:srgbClr val="256943"/>
                </a:solidFill>
                <a:latin typeface="+mj-lt"/>
              </a:rPr>
              <a:t>Czynniki biotyczne – jemioła pospolita </a:t>
            </a:r>
            <a:r>
              <a:rPr lang="pl-PL" b="1" dirty="0" smtClean="0">
                <a:solidFill>
                  <a:srgbClr val="256943"/>
                </a:solidFill>
                <a:latin typeface="+mj-lt"/>
              </a:rPr>
              <a:t/>
            </a:r>
            <a:br>
              <a:rPr lang="pl-PL" b="1" dirty="0" smtClean="0">
                <a:solidFill>
                  <a:srgbClr val="256943"/>
                </a:solidFill>
                <a:latin typeface="+mj-lt"/>
              </a:rPr>
            </a:br>
            <a:r>
              <a:rPr lang="pl-PL" b="1" dirty="0" smtClean="0">
                <a:solidFill>
                  <a:srgbClr val="256943"/>
                </a:solidFill>
                <a:latin typeface="+mj-lt"/>
              </a:rPr>
              <a:t>(</a:t>
            </a:r>
            <a:r>
              <a:rPr lang="pl-PL" b="1" dirty="0" err="1">
                <a:solidFill>
                  <a:srgbClr val="256943"/>
                </a:solidFill>
                <a:latin typeface="+mj-lt"/>
              </a:rPr>
              <a:t>Viscum</a:t>
            </a:r>
            <a:r>
              <a:rPr lang="pl-PL" b="1" dirty="0">
                <a:solidFill>
                  <a:srgbClr val="256943"/>
                </a:solidFill>
                <a:latin typeface="+mj-lt"/>
              </a:rPr>
              <a:t> album)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395536" y="1916832"/>
            <a:ext cx="4256607" cy="185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pl-PL" sz="1600" b="0" kern="0" dirty="0"/>
              <a:t>W Nadleśnictwie Opole jemioła jest głównym sprawcą szkód w drzewostanach.</a:t>
            </a:r>
          </a:p>
          <a:p>
            <a:pPr marL="0" indent="0" algn="just">
              <a:buNone/>
            </a:pPr>
            <a:endParaRPr lang="pl-PL" sz="1600" b="0" kern="0" dirty="0"/>
          </a:p>
          <a:p>
            <a:pPr marL="0" indent="0" algn="just">
              <a:buNone/>
            </a:pPr>
            <a:r>
              <a:rPr lang="pl-PL" sz="1600" b="0" kern="0" dirty="0"/>
              <a:t>Wzrost jej znaczenia obserwuje się przede wszystkim w okresie suszy.</a:t>
            </a:r>
          </a:p>
          <a:p>
            <a:pPr marL="0" indent="0" algn="just">
              <a:buNone/>
            </a:pPr>
            <a:endParaRPr lang="pl-PL" sz="1600" b="0" kern="0" dirty="0"/>
          </a:p>
          <a:p>
            <a:pPr marL="0" indent="0" algn="just">
              <a:buNone/>
            </a:pPr>
            <a:endParaRPr lang="pl-PL" sz="1600" b="0" kern="0" dirty="0"/>
          </a:p>
        </p:txBody>
      </p:sp>
      <p:pic>
        <p:nvPicPr>
          <p:cNvPr id="8" name="Symbol zastępczy zawartości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9502"/>
            <a:ext cx="2267688" cy="189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79" y="2283718"/>
            <a:ext cx="4337844" cy="254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8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6EC1F42-33D2-0C33-57E3-5687E18D4D2C}"/>
              </a:ext>
            </a:extLst>
          </p:cNvPr>
          <p:cNvSpPr txBox="1"/>
          <p:nvPr/>
        </p:nvSpPr>
        <p:spPr>
          <a:xfrm>
            <a:off x="395536" y="555526"/>
            <a:ext cx="806489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</a:t>
            </a:r>
            <a:endParaRPr lang="pl-PL" sz="5254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467544" y="2787774"/>
            <a:ext cx="8064896" cy="118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się działo w nadleśnictwie w zasięgu administracyjnym </a:t>
            </a:r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Miasta Opole</a:t>
            </a:r>
            <a:endParaRPr lang="pl-PL" altLang="pl-PL" sz="2364" b="1" dirty="0" smtClean="0">
              <a:solidFill>
                <a:srgbClr val="005023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podsumowanie </a:t>
            </a:r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roku </a:t>
            </a:r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16911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23528" y="534853"/>
            <a:ext cx="8352928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323528" y="991004"/>
            <a:ext cx="4972152" cy="344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Użytkowanie 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rębne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1 306,82 m3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Użytkowanie </a:t>
            </a:r>
            <a:r>
              <a:rPr lang="pl-PL" sz="20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przedrębne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1225,85 m3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Użytki 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przygodne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431,57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Sortymenty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wielkowymiarowe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1083,14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średniowymiarowe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1 873,08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małowymiarowe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9,02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ymbol zastępczy zawartości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43" y="762928"/>
            <a:ext cx="403225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1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251520" y="60122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241937" y="1275606"/>
            <a:ext cx="8640960" cy="3143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Usługobiorcy – zakłady usług leśnych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2025 roku ZUL Łukasz Szprycha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2025 roku w ramach przetargu publicznego na 3 pakiety umowę podpisano na 3 pakiety, 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Nabywcy drewna     </a:t>
            </a:r>
            <a:r>
              <a:rPr lang="pl-PL" sz="28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 DREWNA DO CHIN !!!!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2025 roku sprzedano 127 674 m</a:t>
            </a:r>
            <a:r>
              <a:rPr lang="pl-PL" sz="2102" i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drewna do odbiorców krajowych. 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Sprzedaż dla odbiorców indywidualnych wyniósł 11 508  m</a:t>
            </a:r>
            <a:r>
              <a:rPr lang="pl-PL" sz="2102" i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drewna.</a:t>
            </a:r>
          </a:p>
        </p:txBody>
      </p:sp>
      <p:pic>
        <p:nvPicPr>
          <p:cNvPr id="4" name="Symbol zastępczy zawartości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928"/>
            <a:ext cx="3036628" cy="214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2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73A788-605D-A6EF-78D7-F54A14317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85" y="483518"/>
            <a:ext cx="7889187" cy="685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Wstęp. Dlaczego przesyłamy Państwu ten raport?</a:t>
            </a:r>
            <a:endParaRPr lang="pl-PL" sz="3152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BD07CAD-E612-F808-5CED-3E039D5D9EF1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42585" y="877845"/>
            <a:ext cx="6693711" cy="406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to ogólnopolska organizacja, zarządzająca większością zasobów leśnych kraju.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naszej pieczy znajduje się przeszło 7,6 mln ha gruntów. To ¼ Polski. Nadleśnictwo Opole to jedno z 429 nadleśnictw, które zarządzają lasami na poziomie lokalnym. Dba o przyrodę, udostępnia lasy dla rekreacji, ale jest też istotnym podmiotem gospodarczym. Dostarcza drewno, które służy nam </a:t>
            </a:r>
          </a:p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wszystkim, zatrudnia i generuje miejsca pracy. Jest płatnikiem lokalnych podatków. Szczegółowe dane nt. działalności nadleśnictwa znajdą Państwo na kolejnych </a:t>
            </a:r>
            <a:r>
              <a:rPr lang="pl-PL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stronach. W </a:t>
            </a: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tym roku po raz </a:t>
            </a:r>
            <a:r>
              <a:rPr lang="pl-PL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drugi </a:t>
            </a: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nasza organizacja kieruje tego rodzaju raporty do samorządów gminnych w całej Polsce. Samorządy to nasz naturalny i bliski partner. To Państwo posiadają mandat uzyskany w demokratycznych wyborach, uprawniający do reprezentowania strony społecznej. </a:t>
            </a:r>
          </a:p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 traktujemy jako narzędzie w dialogu, który leśnicy chcą prowadzić ze stroną społeczną. Uważamy za oczywiste, że powinni Państwo dowiadywać się o naszej działalności. O jej efektach w minionym roku i o naszych zamierzeniach na rok bieżący. Niech to będzie podstawa do dyskusji na temat sposobów zarządzania lasami, ich wpływu na gospodarkę, klimat i stosunki wodne. O oczekiwaniach społecznych. Stoimy na stanowisku, że debata i konsultacje w środowisku lokalnym mają szczególną wartość. Bo odbywają się w poczuciu odpowiedzialności i realnej oceny skutków podejmowanych decyzji.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150312-0811-54BC-0681-DF8BAF00FF6D}"/>
              </a:ext>
            </a:extLst>
          </p:cNvPr>
          <p:cNvSpPr txBox="1"/>
          <p:nvPr/>
        </p:nvSpPr>
        <p:spPr>
          <a:xfrm>
            <a:off x="6437551" y="3795886"/>
            <a:ext cx="2742980" cy="94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39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Marek Cholewa</a:t>
            </a:r>
          </a:p>
          <a:p>
            <a:pPr algn="r"/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Nadleśniczy</a:t>
            </a:r>
            <a:b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Nadleśnictwa Opole</a:t>
            </a:r>
            <a:endParaRPr lang="pl-PL" sz="1839" dirty="0"/>
          </a:p>
        </p:txBody>
      </p:sp>
    </p:spTree>
    <p:extLst>
      <p:ext uri="{BB962C8B-B14F-4D97-AF65-F5344CB8AC3E}">
        <p14:creationId xmlns:p14="http://schemas.microsoft.com/office/powerpoint/2010/main" val="24731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79512" y="48351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Hodowla i ochrona lasu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89A5E2-DDCA-4C12-BAF6-6DD5D9A34F76}"/>
              </a:ext>
            </a:extLst>
          </p:cNvPr>
          <p:cNvSpPr txBox="1"/>
          <p:nvPr/>
        </p:nvSpPr>
        <p:spPr>
          <a:xfrm>
            <a:off x="274097" y="1290229"/>
            <a:ext cx="4561741" cy="2940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Odnowienia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4,97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Trzebieże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26,15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Czyszczenia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20,66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Pielęgnacja upraw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42,06  </a:t>
            </a: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Ochrona lasu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5,44ha  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(zabezpieczenie przed zwierzyną)</a:t>
            </a:r>
            <a:endParaRPr lang="pl-PL" sz="2364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3986" y="349703"/>
            <a:ext cx="455690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251520" y="555526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323528" y="1059582"/>
            <a:ext cx="6120680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W roku 2025 przy współpracy z </a:t>
            </a:r>
            <a:r>
              <a:rPr lang="pl-PL" i="1" dirty="0">
                <a:latin typeface="+mj-lt"/>
              </a:rPr>
              <a:t>Komitetem Ochrony Orłów na terenie Nadleśnictwa </a:t>
            </a:r>
            <a:r>
              <a:rPr lang="pl-PL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zostały utworzone 3 nowe strefy ochronne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dla chronionych gatunków ptaków.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11710"/>
            <a:ext cx="5080589" cy="24745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35646"/>
            <a:ext cx="4227749" cy="316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8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419200" y="555526"/>
            <a:ext cx="75302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8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Gospodarowanie gruntami</a:t>
            </a:r>
            <a:endParaRPr lang="pl-PL" sz="2400" dirty="0"/>
          </a:p>
          <a:p>
            <a:endParaRPr lang="pl-PL" sz="2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468D4E7-31A6-0270-64FD-13E47BC99C34}"/>
              </a:ext>
            </a:extLst>
          </p:cNvPr>
          <p:cNvSpPr txBox="1"/>
          <p:nvPr/>
        </p:nvSpPr>
        <p:spPr>
          <a:xfrm>
            <a:off x="389873" y="1059583"/>
            <a:ext cx="3966103" cy="225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Nadleśnictwo Opole regularnie nabywa grunty leśne w roku 2025 było to łącznie 14,2915 ha, </a:t>
            </a:r>
            <a:endParaRPr lang="pl-PL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l-PL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Ubytek powierzchni najczęściej wynika z przejmowania gruntów na cele inwestycji drogowych, w 2025 r. było to łącznie – 0,8674 ha lasów.</a:t>
            </a:r>
            <a:endParaRPr lang="pl-PL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3518"/>
            <a:ext cx="4159902" cy="31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23528" y="411510"/>
            <a:ext cx="8890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2800" dirty="0"/>
          </a:p>
          <a:p>
            <a:endParaRPr lang="pl-PL" sz="28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323527" y="1299718"/>
            <a:ext cx="8568953" cy="260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Akcje: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„Festiwal Książki”, „Festiwal Smaków”, Piknik ekologiczny  wspólnie z WFOŚ w Opolu,  Opolskie Lamy, Dzień Dziecka wspólnie z PZŁ, wieczór z nietoperzami na placu przy Galerii Sztuki Współczesnej, Mikołajkowy Bieg w Malinie, Choinka dla życia  i wiele innych.</a:t>
            </a: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 panose="020B0604020202020204" pitchFamily="34" charset="0"/>
              <a:buChar char="•"/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Stoiska edukacyjne i partnerstwo w różnych wydarzeniach organizowanych przez okoliczne gminy. </a:t>
            </a:r>
          </a:p>
        </p:txBody>
      </p:sp>
    </p:spTree>
    <p:extLst>
      <p:ext uri="{BB962C8B-B14F-4D97-AF65-F5344CB8AC3E}">
        <p14:creationId xmlns:p14="http://schemas.microsoft.com/office/powerpoint/2010/main" val="36302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63453"/>
            <a:ext cx="9797631" cy="697697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>Działania na rzecz społeczności lokalnych</a:t>
            </a:r>
            <a:br>
              <a:rPr lang="pl-PL" sz="2400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57690"/>
            <a:ext cx="3200475" cy="21336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1524"/>
            <a:ext cx="2719754" cy="2039816"/>
          </a:xfrm>
          <a:prstGeom prst="rect">
            <a:avLst/>
          </a:prstGeom>
        </p:spPr>
      </p:pic>
      <p:sp>
        <p:nvSpPr>
          <p:cNvPr id="6" name="Symbol zastępczy tekstu 2"/>
          <p:cNvSpPr txBox="1">
            <a:spLocks/>
          </p:cNvSpPr>
          <p:nvPr/>
        </p:nvSpPr>
        <p:spPr>
          <a:xfrm>
            <a:off x="251521" y="3716943"/>
            <a:ext cx="8640960" cy="1426557"/>
          </a:xfrm>
          <a:prstGeom prst="rect">
            <a:avLst/>
          </a:prstGeom>
        </p:spPr>
        <p:txBody>
          <a:bodyPr vert="horz" lIns="0" tIns="60373" rIns="120747" bIns="60373" rtlCol="0">
            <a:normAutofit/>
          </a:bodyPr>
          <a:lstStyle>
            <a:lvl1pPr marL="452797" indent="-452797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9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1060" indent="-377331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6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09324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13053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6784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20513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24242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27972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31702" indent="-301865" algn="l" defTabSz="12074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b="1" dirty="0"/>
              <a:t>To tylko fragment działalności Nadleśnictwa Opole.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000" dirty="0"/>
              <a:t>Jesteśmy wszędzie, gdzie tylko zostaliśmy zaproszeni i możemy w miarę naszych możliwości pomóc.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10" y="1675542"/>
            <a:ext cx="2976606" cy="20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23528" y="48351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Finanse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611560" y="924067"/>
            <a:ext cx="7757972" cy="371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Podatek leśny w 2025 roku wyniósł dla </a:t>
            </a:r>
            <a:r>
              <a:rPr lang="pl-PL" sz="2102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miasta Opole</a:t>
            </a:r>
            <a:endParaRPr lang="pl-PL" sz="2102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5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41 620zł </a:t>
            </a:r>
            <a:endParaRPr lang="pl-PL" sz="5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08546"/>
            <a:ext cx="4983416" cy="3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07504" y="48351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270413" y="1097385"/>
            <a:ext cx="6408711" cy="258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Zagrożenia ( dane dla gminy)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Susza </a:t>
            </a: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hydrologiczna, jemioła pasożyt, zmrożenia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Szkody od jeleni wystąpiły na powierzchni </a:t>
            </a:r>
            <a:r>
              <a:rPr lang="pl-PL" sz="14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6,76</a:t>
            </a:r>
            <a:endParaRPr lang="pl-PL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Przeciwdziałanie zagrożeniom – koszty dla całego nadleśnictwa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ochrona lasu – 723 142,47 zł,	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ochrona przeciwpożarowa – 981 581,01zł.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endParaRPr lang="pl-PL" sz="16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04" y="875857"/>
            <a:ext cx="3802074" cy="253471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72884"/>
            <a:ext cx="2697686" cy="14711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07" y="2836070"/>
            <a:ext cx="3437658" cy="19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1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03EF171-ECCB-1BF4-E79A-544F1C2D9574}"/>
              </a:ext>
            </a:extLst>
          </p:cNvPr>
          <p:cNvSpPr txBox="1"/>
          <p:nvPr/>
        </p:nvSpPr>
        <p:spPr>
          <a:xfrm>
            <a:off x="323528" y="483518"/>
            <a:ext cx="8496944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III</a:t>
            </a:r>
            <a:endParaRPr lang="pl-PL" sz="5254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AC78BBA-227D-7BD2-D3C5-038733DBD4F1}"/>
              </a:ext>
            </a:extLst>
          </p:cNvPr>
          <p:cNvSpPr txBox="1"/>
          <p:nvPr/>
        </p:nvSpPr>
        <p:spPr>
          <a:xfrm>
            <a:off x="251520" y="3723878"/>
            <a:ext cx="8640960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będzie się działo w nadleśnictwie w zasięgu administracyjnym </a:t>
            </a:r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miasta Opole- </a:t>
            </a:r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plany w 2026 r.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1709076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60881" y="602093"/>
            <a:ext cx="8990650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75911" y="1275605"/>
            <a:ext cx="4665489" cy="344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Użytkowanie rębne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3 210m3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Użytkowanie przedrębne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2 756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Użytki przygodne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611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Sortymenty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wielkowymiarowe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1 970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średniowymiarowe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4 578 m3</a:t>
            </a:r>
            <a:endParaRPr lang="pl-PL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Drewno małowymiarowe – </a:t>
            </a:r>
            <a:r>
              <a:rPr lang="pl-PL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 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m3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3946" y="697636"/>
            <a:ext cx="3934998" cy="39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68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251520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Inne zadania gospodarcze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89A5E2-DDCA-4C12-BAF6-6DD5D9A34F76}"/>
              </a:ext>
            </a:extLst>
          </p:cNvPr>
          <p:cNvSpPr txBox="1"/>
          <p:nvPr/>
        </p:nvSpPr>
        <p:spPr>
          <a:xfrm>
            <a:off x="262950" y="1322425"/>
            <a:ext cx="3748017" cy="23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Odnowienia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2,00ha</a:t>
            </a:r>
            <a:endParaRPr lang="pl-PL" sz="2364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Trzebieże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70,27 ha 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Czyszczenia 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26,14 0 </a:t>
            </a: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Zabezpieczenie upraw przed zwierzyną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19,13 </a:t>
            </a:r>
            <a:r>
              <a:rPr lang="pl-PL" sz="2364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  <a:endParaRPr lang="pl-PL" sz="2364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11677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6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782102-6913-447A-A3AD-65981504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200" b="1" dirty="0">
                <a:solidFill>
                  <a:srgbClr val="005023"/>
                </a:solidFill>
              </a:rPr>
              <a:t>Część I</a:t>
            </a:r>
            <a:endParaRPr lang="pl-PL" sz="32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0D6F30-897D-4DA9-829D-6449B20C7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551" y="3075806"/>
            <a:ext cx="7804087" cy="639040"/>
          </a:xfrm>
        </p:spPr>
        <p:txBody>
          <a:bodyPr/>
          <a:lstStyle/>
          <a:p>
            <a:pPr marL="0" indent="0">
              <a:buNone/>
            </a:pPr>
            <a:r>
              <a:rPr lang="pl-PL" altLang="pl-PL" sz="1800" b="1" dirty="0">
                <a:solidFill>
                  <a:srgbClr val="005023"/>
                </a:solidFill>
              </a:rPr>
              <a:t>O Nadleśnictwie Opole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0"/>
            <a:ext cx="5112568" cy="46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251520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Krajowy Program Zwiększania Lesistości Polski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89A5E2-DDCA-4C12-BAF6-6DD5D9A34F76}"/>
              </a:ext>
            </a:extLst>
          </p:cNvPr>
          <p:cNvSpPr txBox="1"/>
          <p:nvPr/>
        </p:nvSpPr>
        <p:spPr>
          <a:xfrm>
            <a:off x="260039" y="1011677"/>
            <a:ext cx="4992102" cy="3743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Zaakceptowany do realizacji przez Radę Ministrów 23 czerwca 1995 r. </a:t>
            </a:r>
          </a:p>
          <a:p>
            <a:endParaRPr lang="pl-PL" sz="2000" dirty="0"/>
          </a:p>
          <a:p>
            <a:r>
              <a:rPr lang="pl-PL" sz="2000" dirty="0"/>
              <a:t>Uwzględnianie w planach ogólnych i miejscowych planach zagospodarowania przestrzennego możliwości zalesiania gruntów.</a:t>
            </a:r>
          </a:p>
          <a:p>
            <a:endParaRPr lang="pl-PL" sz="2000" dirty="0"/>
          </a:p>
          <a:p>
            <a:r>
              <a:rPr lang="pl-PL" sz="2000" dirty="0"/>
              <a:t>Nieużytki, grunty rolne niskich klas, grunty sąsiadujące z lasami.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33% do 2050 r. (</a:t>
            </a:r>
            <a:r>
              <a:rPr lang="pl-PL" sz="2364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aktualnie ok. 30%</a:t>
            </a: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41" y="1335235"/>
            <a:ext cx="3760921" cy="28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7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251520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Kierunki wywozu drewna </a:t>
            </a:r>
            <a:endParaRPr lang="pl-PL" altLang="pl-PL" sz="2364" b="1" dirty="0">
              <a:solidFill>
                <a:srgbClr val="00502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76716"/>
            <a:ext cx="5687043" cy="37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65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07504" y="555526"/>
            <a:ext cx="9581606" cy="45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Współpraca, ochrona przyrody, wydarzenia</a:t>
            </a:r>
            <a:endParaRPr lang="pl-PL" sz="236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07504" y="1407092"/>
            <a:ext cx="48395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Festiwal Smaków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Festiwal Książki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Sadzenie ze szkołami podstawowymi, średnimi i wyższymi.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Choinka dla życia.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Współpraca z Politechniką Opolską i Uniwersytetem Opolskim</a:t>
            </a:r>
          </a:p>
          <a:p>
            <a:pPr>
              <a:lnSpc>
                <a:spcPct val="150000"/>
              </a:lnSpc>
            </a:pPr>
            <a:endParaRPr lang="pl-PL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35" y="65280"/>
            <a:ext cx="1983985" cy="26453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88438"/>
            <a:ext cx="2943266" cy="22074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8067" y="2726445"/>
            <a:ext cx="2415463" cy="19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6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79512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Inwestycje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-21073" y="1011677"/>
            <a:ext cx="9836893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planujemy  budowy nowych dróg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Infrastruktura rekreacyjna jest stale </a:t>
            </a:r>
            <a:r>
              <a:rPr lang="pl-PL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uzupełniana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 </a:t>
            </a:r>
            <a:r>
              <a:rPr lang="pl-PL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tablice 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ławostoły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83718"/>
            <a:ext cx="3242714" cy="24320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803689"/>
            <a:ext cx="291414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01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C8D0941-EF7F-F509-C30B-E1854024EA0E}"/>
              </a:ext>
            </a:extLst>
          </p:cNvPr>
          <p:cNvSpPr txBox="1"/>
          <p:nvPr/>
        </p:nvSpPr>
        <p:spPr>
          <a:xfrm>
            <a:off x="323528" y="5575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Kontakt</a:t>
            </a:r>
            <a:endParaRPr lang="pl-PL" sz="3152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4DC3C1-89E1-7734-1E9C-FBCB42B56D51}"/>
              </a:ext>
            </a:extLst>
          </p:cNvPr>
          <p:cNvSpPr txBox="1"/>
          <p:nvPr/>
        </p:nvSpPr>
        <p:spPr>
          <a:xfrm>
            <a:off x="251521" y="1347614"/>
            <a:ext cx="6768752" cy="290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PGL LP Nadleśnictwo Opole, ul. Groszowicka 10, 45-517 Opole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Strona internetowa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www.opole.katowice.lasy.gov.pl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opole@katowice.lasy.gov.pl 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 społecznościowe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Facebook – „Nadleśnictwo Opole, Lasy Państwowe”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Konsultanci ds. kontaktów społecznych</a:t>
            </a: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Jacek Boczar,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tel.: </a:t>
            </a:r>
            <a:r>
              <a:rPr lang="pl-PL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530 343 196, </a:t>
            </a:r>
            <a:r>
              <a:rPr lang="pt-BR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e-mail: </a:t>
            </a:r>
            <a:r>
              <a:rPr lang="pl-PL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pl-PL" sz="1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acek.boczar</a:t>
            </a:r>
            <a:r>
              <a:rPr lang="pt-BR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@katowice.lasy.gov.pl</a:t>
            </a:r>
            <a:endParaRPr lang="pl-PL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7847"/>
            <a:ext cx="2232248" cy="396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013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4294967295"/>
          </p:nvPr>
        </p:nvSpPr>
        <p:spPr>
          <a:xfrm>
            <a:off x="4915940" y="2915691"/>
            <a:ext cx="4228061" cy="182678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PGL LP </a:t>
            </a:r>
          </a:p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Opole </a:t>
            </a:r>
          </a:p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45-517Opole </a:t>
            </a:r>
          </a:p>
          <a:p>
            <a:pPr marL="0" indent="0">
              <a:buNone/>
            </a:pPr>
            <a:r>
              <a:rPr lang="pl-PL" sz="12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</a:t>
            </a:r>
            <a:r>
              <a:rPr lang="pl-PL" sz="127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Groszowicka</a:t>
            </a:r>
            <a:r>
              <a:rPr lang="pl-PL" sz="12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pl-PL" sz="12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791F35A-F3F2-4049-AB46-9B96877F57C5}"/>
              </a:ext>
            </a:extLst>
          </p:cNvPr>
          <p:cNvSpPr txBox="1">
            <a:spLocks/>
          </p:cNvSpPr>
          <p:nvPr/>
        </p:nvSpPr>
        <p:spPr>
          <a:xfrm>
            <a:off x="3314787" y="1657413"/>
            <a:ext cx="5143145" cy="800045"/>
          </a:xfrm>
          <a:prstGeom prst="rect">
            <a:avLst/>
          </a:prstGeom>
          <a:noFill/>
        </p:spPr>
        <p:txBody>
          <a:bodyPr vert="horz" lIns="91435" tIns="45718" rIns="91435" bIns="45718" rtlCol="0">
            <a:normAutofit/>
          </a:bodyPr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587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4F339722-CEF2-4633-BB57-8D3F6E94A06F}"/>
              </a:ext>
            </a:extLst>
          </p:cNvPr>
          <p:cNvCxnSpPr>
            <a:cxnSpLocks/>
          </p:cNvCxnSpPr>
          <p:nvPr/>
        </p:nvCxnSpPr>
        <p:spPr>
          <a:xfrm>
            <a:off x="2796295" y="763544"/>
            <a:ext cx="0" cy="429273"/>
          </a:xfrm>
          <a:prstGeom prst="line">
            <a:avLst/>
          </a:prstGeom>
          <a:ln w="254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ABA4AC-F52C-4E34-9F76-106194D45CC6}"/>
              </a:ext>
            </a:extLst>
          </p:cNvPr>
          <p:cNvSpPr txBox="1"/>
          <p:nvPr/>
        </p:nvSpPr>
        <p:spPr>
          <a:xfrm>
            <a:off x="7570851" y="4804259"/>
            <a:ext cx="1573150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7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7E39C9F-B199-4831-B6A6-2AF66C6AD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6" y="704074"/>
            <a:ext cx="2070299" cy="5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23528" y="843558"/>
            <a:ext cx="208823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Lokalizacja drzewostanów</a:t>
            </a:r>
          </a:p>
          <a:p>
            <a:endParaRPr lang="pl-PL" sz="2000" b="1" dirty="0">
              <a:solidFill>
                <a:srgbClr val="005023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Leśnictwo:</a:t>
            </a:r>
          </a:p>
          <a:p>
            <a:r>
              <a:rPr lang="pl-PL" sz="1600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Narok</a:t>
            </a:r>
          </a:p>
          <a:p>
            <a:r>
              <a:rPr lang="pl-PL" sz="1600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Suchy Bór </a:t>
            </a:r>
          </a:p>
          <a:p>
            <a:r>
              <a:rPr lang="pl-PL" sz="1600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Grotowice</a:t>
            </a:r>
            <a:endParaRPr lang="pl-PL" sz="1600" b="1" dirty="0">
              <a:solidFill>
                <a:srgbClr val="00502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1630" t="9499" r="54197" b="5236"/>
          <a:stretch/>
        </p:blipFill>
        <p:spPr>
          <a:xfrm>
            <a:off x="2627784" y="267494"/>
            <a:ext cx="6291420" cy="44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92" y="1347614"/>
            <a:ext cx="4366308" cy="2505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23528" y="55552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 Opole</a:t>
            </a:r>
            <a:endParaRPr lang="pl-PL" sz="3152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251520" y="1011677"/>
            <a:ext cx="7708455" cy="3292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Ogółem: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Powierzchnia: </a:t>
            </a:r>
            <a:r>
              <a:rPr lang="pl-PL" sz="1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22 990,55 ha</a:t>
            </a: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 wiek drzewostanów: 59 lat.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Skład gatunkowy: </a:t>
            </a:r>
            <a:r>
              <a:rPr lang="pl-PL" sz="1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71,90%, Db – 8,35%, </a:t>
            </a:r>
            <a:r>
              <a:rPr lang="pl-PL" sz="1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Brz</a:t>
            </a: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8,04%,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Ol – 3,90%, Inne – 7,81%.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2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zasięgu administracyjnym </a:t>
            </a:r>
            <a:r>
              <a:rPr lang="pl-PL" sz="12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Miast Opole</a:t>
            </a:r>
            <a:endParaRPr lang="pl-PL" sz="12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995,20 ha</a:t>
            </a:r>
            <a:endParaRPr lang="pl-PL" sz="12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 wiek drzewostanów: 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58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Skład gatunkowy: </a:t>
            </a:r>
            <a:r>
              <a:rPr lang="pl-PL" sz="1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pl-PL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61,09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%, 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2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Brz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12,94, Db -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9,92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Ol 6, inne 10,05 </a:t>
            </a:r>
            <a:r>
              <a:rPr lang="pl-PL" sz="1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pl-PL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95536" y="555526"/>
            <a:ext cx="733957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Do kogo należą lasy w granicach nadleśnictwa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411030" y="980774"/>
            <a:ext cx="8481450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Skarbu Państwa, lasy prywatne, lasy gminne (poniżej przykład w okolicach </a:t>
            </a:r>
            <a:r>
              <a:rPr lang="pl-PL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Dąbrowy)</a:t>
            </a:r>
            <a:endParaRPr lang="pl-PL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54197" t="11631" r="240" b="7367"/>
          <a:stretch/>
        </p:blipFill>
        <p:spPr>
          <a:xfrm>
            <a:off x="755576" y="1279119"/>
            <a:ext cx="7221571" cy="36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467544" y="50587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79512" y="915566"/>
            <a:ext cx="5908256" cy="462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Biuro Nadleśnictwa Opole na ul. Groszowickiej 10.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Biurowiec na ul. Ozimskiej 40. 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leśniczówek.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kancelarii leśnictw.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Rejonowy Punkt Alarmowo Dyspozycyjny w biurze nadleśnictwa oraz sezonowa baza lotnicza na lotnisku w Polskiej Nowej Wsi.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dostrzegalnie przeciwpożarowe.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Ośrodek edukacji leśnej : izba leśna plus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dwie sale multimedialne, ścieżki edukacyjne. 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   Miejsca odpoczynku ( 42 sztuk).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8" y="32197"/>
            <a:ext cx="2100661" cy="373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002935"/>
            <a:ext cx="2707055" cy="158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0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884"/>
            <a:ext cx="6734043" cy="47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434705" y="381531"/>
            <a:ext cx="5923548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Przyroda </a:t>
            </a:r>
            <a:r>
              <a:rPr lang="pl-PL" altLang="pl-PL" sz="2102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 turystyka na </a:t>
            </a:r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terenie </a:t>
            </a:r>
            <a:r>
              <a:rPr lang="pl-PL" altLang="pl-PL" sz="2102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Nadleśnictwa Opole </a:t>
            </a:r>
            <a:r>
              <a:rPr lang="pl-PL" sz="2102" b="1" dirty="0" smtClean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 granicach gminy Dąbrowa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251520" y="1149391"/>
            <a:ext cx="4575025" cy="4200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Rezerwat przyrody „Prądy”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Rezerwat przyrody „Narok”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 2000 Bory Niemodlińskie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 2000 Grądy Odrzańskie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 chronionego krajobrazu - Bory Niemodlińskie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Stobrawski Park Krajobrazowy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Strefa rozrodu i bytowania Bociana czarnego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Strefy </a:t>
            </a:r>
            <a:r>
              <a:rPr lang="pl-PL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rozrodu i bytowania </a:t>
            </a: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Bielika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Miejsca odpoczynku</a:t>
            </a:r>
          </a:p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Miejsca postoju pojazdów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endParaRPr lang="pl-PL" sz="1400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400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pl-PL" sz="1400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07" y="751183"/>
            <a:ext cx="1635455" cy="21806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19" y="915566"/>
            <a:ext cx="2430270" cy="32403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30" y="3003798"/>
            <a:ext cx="2040027" cy="17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Props1.xml><?xml version="1.0" encoding="utf-8"?>
<ds:datastoreItem xmlns:ds="http://schemas.openxmlformats.org/officeDocument/2006/customXml" ds:itemID="{7A079CC3-22E0-4BB0-B90F-0C57BF7396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4B40CC-7AAD-4BFB-B50F-F839406DB2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d9e2a-f15e-4cea-99fc-a9767dfa5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9B7027-2D7D-449E-A7E5-C7C9012913F1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8ad9e2a-f15e-4cea-99fc-a9767dfa58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1552</Words>
  <Application>Microsoft Office PowerPoint</Application>
  <PresentationFormat>Pokaz na ekranie (16:9)</PresentationFormat>
  <Paragraphs>197</Paragraphs>
  <Slides>35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Motyw pakietu Office</vt:lpstr>
      <vt:lpstr>Prezentacja programu PowerPoint</vt:lpstr>
      <vt:lpstr>Wstęp. Dlaczego przesyłamy Państwu ten raport?</vt:lpstr>
      <vt:lpstr>Część 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Czynniki biotyczne – jemioła pospolita  (Viscum album)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na rzecz społeczności lokalnych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Rafał  Miłkowski</cp:lastModifiedBy>
  <cp:revision>135</cp:revision>
  <cp:lastPrinted>2026-03-13T07:19:47Z</cp:lastPrinted>
  <dcterms:created xsi:type="dcterms:W3CDTF">2016-09-09T09:29:50Z</dcterms:created>
  <dcterms:modified xsi:type="dcterms:W3CDTF">2026-04-08T14:02:24Z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