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2.xml" ContentType="application/vnd.openxmlformats-officedocument.themeOverr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306" r:id="rId2"/>
    <p:sldId id="448" r:id="rId3"/>
    <p:sldId id="296" r:id="rId4"/>
    <p:sldId id="360" r:id="rId5"/>
    <p:sldId id="449" r:id="rId6"/>
    <p:sldId id="307" r:id="rId7"/>
    <p:sldId id="350" r:id="rId8"/>
    <p:sldId id="354" r:id="rId9"/>
    <p:sldId id="353" r:id="rId10"/>
    <p:sldId id="310" r:id="rId11"/>
    <p:sldId id="357" r:id="rId12"/>
    <p:sldId id="339" r:id="rId13"/>
    <p:sldId id="349" r:id="rId14"/>
    <p:sldId id="358" r:id="rId15"/>
    <p:sldId id="333" r:id="rId16"/>
    <p:sldId id="348" r:id="rId17"/>
    <p:sldId id="309" r:id="rId18"/>
    <p:sldId id="334" r:id="rId19"/>
    <p:sldId id="356" r:id="rId20"/>
    <p:sldId id="264" r:id="rId21"/>
    <p:sldId id="315" r:id="rId22"/>
    <p:sldId id="308" r:id="rId23"/>
    <p:sldId id="338" r:id="rId24"/>
    <p:sldId id="340" r:id="rId25"/>
    <p:sldId id="484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 pośredni 2 — Ak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1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2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oleObject" Target="../embeddings/oleObject1.bin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050" b="1" i="0" u="none" strike="noStrike" kern="1200" spc="0" baseline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+mn-cs"/>
              </a:defRPr>
            </a:pPr>
            <a:r>
              <a:rPr lang="pl-PL" sz="1050" b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Wykonanie zadań inwestycyjnych w latach</a:t>
            </a:r>
            <a:r>
              <a:rPr lang="pl-PL" sz="1050" b="1" baseline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2023 - 2025</a:t>
            </a:r>
          </a:p>
          <a:p>
            <a:pPr>
              <a:defRPr sz="1050" b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defRPr>
            </a:pPr>
            <a:endParaRPr lang="pl-PL" sz="1050" b="1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c:rich>
      </c:tx>
      <c:layout>
        <c:manualLayout>
          <c:xMode val="edge"/>
          <c:yMode val="edge"/>
          <c:x val="0.21378748022756872"/>
          <c:y val="8.3773640444477146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50" b="1" i="0" u="none" strike="noStrike" kern="1200" spc="0" baseline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+mn-cs"/>
            </a:defRPr>
          </a:pPr>
          <a:endParaRPr lang="pl-PL"/>
        </a:p>
      </c:txPr>
    </c:title>
    <c:autoTitleDeleted val="0"/>
    <c:view3D>
      <c:rotX val="0"/>
      <c:rotY val="20"/>
      <c:depthPercent val="11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7.4928004381824287E-2"/>
          <c:y val="6.626028630479161E-2"/>
          <c:w val="0.70286530210811682"/>
          <c:h val="0.8625713891026775"/>
        </c:manualLayout>
      </c:layout>
      <c:bar3DChart>
        <c:barDir val="col"/>
        <c:grouping val="stacked"/>
        <c:varyColors val="0"/>
        <c:ser>
          <c:idx val="0"/>
          <c:order val="0"/>
          <c:tx>
            <c:strRef>
              <c:f>inwestycje!$A$2</c:f>
              <c:strCache>
                <c:ptCount val="1"/>
                <c:pt idx="0">
                  <c:v>zadania inwestycyjne finansowane ze środków własnych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>
              <a:noFill/>
            </a:ln>
            <a:effectLst/>
            <a:sp3d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inwestycje!$K$1:$M$1</c:f>
              <c:numCache>
                <c:formatCode>General</c:formatCode>
                <c:ptCount val="3"/>
                <c:pt idx="0">
                  <c:v>2023</c:v>
                </c:pt>
                <c:pt idx="1">
                  <c:v>2024</c:v>
                </c:pt>
                <c:pt idx="2">
                  <c:v>2025</c:v>
                </c:pt>
              </c:numCache>
            </c:numRef>
          </c:cat>
          <c:val>
            <c:numRef>
              <c:f>inwestycje!$K$2:$M$2</c:f>
              <c:numCache>
                <c:formatCode>#\ ##0.0</c:formatCode>
                <c:ptCount val="3"/>
                <c:pt idx="0">
                  <c:v>6993.6</c:v>
                </c:pt>
                <c:pt idx="1">
                  <c:v>8068.6</c:v>
                </c:pt>
                <c:pt idx="2">
                  <c:v>14643.3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666-493D-8D53-851D393DE77D}"/>
            </c:ext>
          </c:extLst>
        </c:ser>
        <c:ser>
          <c:idx val="1"/>
          <c:order val="1"/>
          <c:tx>
            <c:strRef>
              <c:f>inwestycje!$A$3</c:f>
              <c:strCache>
                <c:ptCount val="1"/>
                <c:pt idx="0">
                  <c:v>zadania inwestycyjne współfinansowane ze środków unijnych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  <a:sp3d/>
          </c:spPr>
          <c:invertIfNegative val="0"/>
          <c:dLbls>
            <c:dLbl>
              <c:idx val="0"/>
              <c:layout>
                <c:manualLayout>
                  <c:x val="-8.1606083638686018E-17"/>
                  <c:y val="-4.64037122969837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666-493D-8D53-851D393DE77D}"/>
                </c:ext>
              </c:extLst>
            </c:dLbl>
            <c:numFmt formatCode="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ysClr val="windowText" lastClr="000000"/>
                    </a:solidFill>
                    <a:latin typeface="Cambria" panose="02040503050406030204" pitchFamily="18" charset="0"/>
                    <a:ea typeface="Cambria" panose="02040503050406030204" pitchFamily="18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inwestycje!$K$1:$M$1</c:f>
              <c:numCache>
                <c:formatCode>General</c:formatCode>
                <c:ptCount val="3"/>
                <c:pt idx="0">
                  <c:v>2023</c:v>
                </c:pt>
                <c:pt idx="1">
                  <c:v>2024</c:v>
                </c:pt>
                <c:pt idx="2">
                  <c:v>2025</c:v>
                </c:pt>
              </c:numCache>
            </c:numRef>
          </c:cat>
          <c:val>
            <c:numRef>
              <c:f>inwestycje!$K$3:$M$3</c:f>
              <c:numCache>
                <c:formatCode>#\ ##0.0</c:formatCode>
                <c:ptCount val="3"/>
                <c:pt idx="0">
                  <c:v>33311.1</c:v>
                </c:pt>
                <c:pt idx="1">
                  <c:v>1789.3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666-493D-8D53-851D393DE77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80"/>
        <c:gapDepth val="200"/>
        <c:shape val="box"/>
        <c:axId val="202767744"/>
        <c:axId val="175756800"/>
        <c:axId val="0"/>
      </c:bar3DChart>
      <c:catAx>
        <c:axId val="20276774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ysClr val="windowText" lastClr="000000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pl-PL" sz="800" b="1">
                    <a:solidFill>
                      <a:sysClr val="windowText" lastClr="000000"/>
                    </a:solidFill>
                  </a:rPr>
                  <a:t>lata</a:t>
                </a:r>
              </a:p>
            </c:rich>
          </c:tx>
          <c:layout>
            <c:manualLayout>
              <c:xMode val="edge"/>
              <c:yMode val="edge"/>
              <c:x val="0.72187034120734905"/>
              <c:y val="0.8801009067602048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ysClr val="windowText" lastClr="000000"/>
                  </a:solidFill>
                  <a:latin typeface="+mn-lt"/>
                  <a:ea typeface="+mn-ea"/>
                  <a:cs typeface="+mn-cs"/>
                </a:defRPr>
              </a:pPr>
              <a:endParaRPr lang="pl-PL"/>
            </a:p>
          </c:txPr>
        </c:title>
        <c:numFmt formatCode="General" sourceLinked="1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05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575680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75756800"/>
        <c:scaling>
          <c:orientation val="minMax"/>
          <c:max val="4500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pl-PL" sz="800" b="1">
                    <a:solidFill>
                      <a:schemeClr val="tx1"/>
                    </a:solidFill>
                  </a:rPr>
                  <a:t>tys.</a:t>
                </a:r>
                <a:r>
                  <a:rPr lang="pl-PL" sz="800" b="1" baseline="0">
                    <a:solidFill>
                      <a:schemeClr val="tx1"/>
                    </a:solidFill>
                  </a:rPr>
                  <a:t> zł</a:t>
                </a:r>
                <a:endParaRPr lang="pl-PL" sz="800" b="1" baseline="30000">
                  <a:solidFill>
                    <a:schemeClr val="tx1"/>
                  </a:solidFill>
                </a:endParaRPr>
              </a:p>
            </c:rich>
          </c:tx>
          <c:layout>
            <c:manualLayout>
              <c:xMode val="edge"/>
              <c:yMode val="edge"/>
              <c:x val="2.0533998971778013E-3"/>
              <c:y val="1.0899995035702915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1" i="0" u="none" strike="noStrik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pPr>
              <a:endParaRPr lang="pl-PL"/>
            </a:p>
          </c:txPr>
        </c:title>
        <c:numFmt formatCode="#,##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202767744"/>
        <c:crosses val="autoZero"/>
        <c:crossBetween val="between"/>
        <c:majorUnit val="5000"/>
        <c:minorUnit val="1000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6850082020997379"/>
          <c:y val="0.26576531964419003"/>
          <c:w val="0.21860021447657643"/>
          <c:h val="0.4993392647264799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Cambria" panose="02040503050406030204" pitchFamily="18" charset="0"/>
              <a:ea typeface="Cambria" panose="02040503050406030204" pitchFamily="18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000" b="1" i="0" u="none" strike="noStrike" kern="1200" spc="0" baseline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+mn-cs"/>
              </a:defRPr>
            </a:pPr>
            <a:r>
              <a:rPr lang="pl-PL" sz="1000" b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Wykonanie zadań remontowych w latach</a:t>
            </a:r>
            <a:r>
              <a:rPr lang="pl-PL" sz="1000" b="1" baseline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2023 - 2025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1" i="0" u="none" strike="noStrike" kern="1200" spc="0" baseline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+mn-cs"/>
            </a:defRPr>
          </a:pPr>
          <a:endParaRPr lang="pl-PL"/>
        </a:p>
      </c:txPr>
    </c:title>
    <c:autoTitleDeleted val="0"/>
    <c:view3D>
      <c:rotX val="0"/>
      <c:rotY val="20"/>
      <c:depthPercent val="11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6.774959022669827E-2"/>
          <c:y val="0.15095435471219337"/>
          <c:w val="0.71168463659824466"/>
          <c:h val="0.74998049713029202"/>
        </c:manualLayout>
      </c:layout>
      <c:bar3DChart>
        <c:barDir val="col"/>
        <c:grouping val="stacked"/>
        <c:varyColors val="0"/>
        <c:ser>
          <c:idx val="0"/>
          <c:order val="0"/>
          <c:tx>
            <c:strRef>
              <c:f>remonty!$A$2</c:f>
              <c:strCache>
                <c:ptCount val="1"/>
                <c:pt idx="0">
                  <c:v>remonty - system własny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>
              <a:noFill/>
            </a:ln>
            <a:effectLst/>
            <a:sp3d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bg1"/>
                    </a:solidFill>
                    <a:latin typeface="Cambria" panose="02040503050406030204" pitchFamily="18" charset="0"/>
                    <a:ea typeface="Cambria" panose="02040503050406030204" pitchFamily="18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remonty!$K$1:$M$1</c:f>
              <c:strCache>
                <c:ptCount val="3"/>
                <c:pt idx="0">
                  <c:v>2023 r.</c:v>
                </c:pt>
                <c:pt idx="1">
                  <c:v>2024 r.</c:v>
                </c:pt>
                <c:pt idx="2">
                  <c:v>2025 r.</c:v>
                </c:pt>
              </c:strCache>
            </c:strRef>
          </c:cat>
          <c:val>
            <c:numRef>
              <c:f>remonty!$K$2:$M$2</c:f>
              <c:numCache>
                <c:formatCode>#\ ##0.0</c:formatCode>
                <c:ptCount val="3"/>
                <c:pt idx="0">
                  <c:v>14261.6</c:v>
                </c:pt>
                <c:pt idx="1">
                  <c:v>16269.397059999999</c:v>
                </c:pt>
                <c:pt idx="2">
                  <c:v>15942.14435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5E6-4D06-8A42-3D828143C4AE}"/>
            </c:ext>
          </c:extLst>
        </c:ser>
        <c:ser>
          <c:idx val="1"/>
          <c:order val="1"/>
          <c:tx>
            <c:strRef>
              <c:f>remonty!$A$3</c:f>
              <c:strCache>
                <c:ptCount val="1"/>
                <c:pt idx="0">
                  <c:v>remonty - system zlecony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  <a:sp3d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0">
                <a:spAutoFit/>
              </a:bodyPr>
              <a:lstStyle/>
              <a:p>
                <a:pPr algn="ctr">
                  <a:defRPr lang="en-US" sz="1000" b="1" i="0" u="none" strike="noStrike" kern="1200" baseline="0">
                    <a:solidFill>
                      <a:schemeClr val="tx1"/>
                    </a:solidFill>
                    <a:latin typeface="Cambria" panose="02040503050406030204" pitchFamily="18" charset="0"/>
                    <a:ea typeface="Cambria" panose="02040503050406030204" pitchFamily="18" charset="0"/>
                    <a:cs typeface="+mn-cs"/>
                  </a:defRPr>
                </a:pPr>
                <a:endParaRPr lang="pl-PL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remonty!$K$1:$M$1</c:f>
              <c:strCache>
                <c:ptCount val="3"/>
                <c:pt idx="0">
                  <c:v>2023 r.</c:v>
                </c:pt>
                <c:pt idx="1">
                  <c:v>2024 r.</c:v>
                </c:pt>
                <c:pt idx="2">
                  <c:v>2025 r.</c:v>
                </c:pt>
              </c:strCache>
            </c:strRef>
          </c:cat>
          <c:val>
            <c:numRef>
              <c:f>remonty!$K$3:$M$3</c:f>
              <c:numCache>
                <c:formatCode>#,##0</c:formatCode>
                <c:ptCount val="3"/>
                <c:pt idx="0">
                  <c:v>1540.1</c:v>
                </c:pt>
                <c:pt idx="1">
                  <c:v>3404.7821600000002</c:v>
                </c:pt>
                <c:pt idx="2">
                  <c:v>3118.9351499999998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5E6-4D06-8A42-3D828143C4AE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80"/>
        <c:gapDepth val="200"/>
        <c:shape val="box"/>
        <c:axId val="202767744"/>
        <c:axId val="175756800"/>
        <c:axId val="0"/>
      </c:bar3DChart>
      <c:catAx>
        <c:axId val="20276774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ysClr val="windowText" lastClr="000000"/>
                    </a:solidFill>
                    <a:latin typeface="Cambria" panose="02040503050406030204" pitchFamily="18" charset="0"/>
                    <a:ea typeface="Cambria" panose="02040503050406030204" pitchFamily="18" charset="0"/>
                    <a:cs typeface="+mn-cs"/>
                  </a:defRPr>
                </a:pPr>
                <a:r>
                  <a:rPr lang="pl-PL" sz="800" b="1">
                    <a:solidFill>
                      <a:sysClr val="windowText" lastClr="000000"/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lata</a:t>
                </a:r>
              </a:p>
            </c:rich>
          </c:tx>
          <c:layout>
            <c:manualLayout>
              <c:xMode val="edge"/>
              <c:yMode val="edge"/>
              <c:x val="0.70594590909551536"/>
              <c:y val="0.87200382274115473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ysClr val="windowText" lastClr="000000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+mn-cs"/>
                </a:defRPr>
              </a:pPr>
              <a:endParaRPr lang="pl-PL"/>
            </a:p>
          </c:txPr>
        </c:title>
        <c:numFmt formatCode="General" sourceLinked="1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pl-PL"/>
          </a:p>
        </c:txPr>
        <c:crossAx val="17575680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75756800"/>
        <c:scaling>
          <c:orientation val="minMax"/>
          <c:max val="2000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800" b="1" i="0" u="none" strike="noStrike" kern="1200" baseline="0">
                    <a:solidFill>
                      <a:schemeClr val="tx1"/>
                    </a:solidFill>
                    <a:latin typeface="Cambria" panose="02040503050406030204" pitchFamily="18" charset="0"/>
                    <a:ea typeface="Cambria" panose="02040503050406030204" pitchFamily="18" charset="0"/>
                    <a:cs typeface="+mn-cs"/>
                  </a:defRPr>
                </a:pPr>
                <a:r>
                  <a:rPr lang="pl-PL" sz="800" b="1">
                    <a:solidFill>
                      <a:schemeClr val="tx1"/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tys.</a:t>
                </a:r>
                <a:r>
                  <a:rPr lang="pl-PL" sz="800" b="1" baseline="0">
                    <a:solidFill>
                      <a:schemeClr val="tx1"/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zł</a:t>
                </a:r>
                <a:endParaRPr lang="pl-PL" sz="800" b="1" baseline="3000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c:rich>
          </c:tx>
          <c:layout>
            <c:manualLayout>
              <c:xMode val="edge"/>
              <c:yMode val="edge"/>
              <c:x val="4.3934925824689608E-3"/>
              <c:y val="9.9122431595786681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800" b="1" i="0" u="none" strike="noStrike" kern="1200" baseline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+mn-cs"/>
                </a:defRPr>
              </a:pPr>
              <a:endParaRPr lang="pl-PL"/>
            </a:p>
          </c:txPr>
        </c:title>
        <c:numFmt formatCode="#,##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+mn-cs"/>
              </a:defRPr>
            </a:pPr>
            <a:endParaRPr lang="pl-PL"/>
          </a:p>
        </c:txPr>
        <c:crossAx val="202767744"/>
        <c:crosses val="autoZero"/>
        <c:crossBetween val="between"/>
        <c:majorUnit val="2000"/>
        <c:minorUnit val="1000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6850072070562281"/>
          <c:y val="0.28684559247167274"/>
          <c:w val="0.21860021447657643"/>
          <c:h val="0.4103988220984571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Cambria" panose="02040503050406030204" pitchFamily="18" charset="0"/>
              <a:ea typeface="Cambria" panose="02040503050406030204" pitchFamily="18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l-PL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C10900-EF25-4B92-8922-018AA2B4B89B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4" name="Symbol zastępczy obrazu slajd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l-PL"/>
          </a:p>
        </p:txBody>
      </p:sp>
      <p:sp>
        <p:nvSpPr>
          <p:cNvPr id="5" name="Symbol zastępczy notatek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FA762E-DA0C-470B-AFC8-38F35E9B6E8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184139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215F2E-EDBE-1492-034F-F5A1E8C63E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>
            <a:extLst>
              <a:ext uri="{FF2B5EF4-FFF2-40B4-BE49-F238E27FC236}">
                <a16:creationId xmlns:a16="http://schemas.microsoft.com/office/drawing/2014/main" id="{E87C1BCB-78BC-CDA3-F7FD-B59FB554F2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4" name="Symbol zastępczy numeru slajdu 3">
            <a:extLst>
              <a:ext uri="{FF2B5EF4-FFF2-40B4-BE49-F238E27FC236}">
                <a16:creationId xmlns:a16="http://schemas.microsoft.com/office/drawing/2014/main" id="{20BF58D2-8E37-9D37-CACD-D8CB6375361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FE79D5-9C5D-44DB-AEC2-D5EEDAEC9DEC}" type="slidenum">
              <a:rPr lang="pl-PL" smtClean="0"/>
              <a:pPr/>
              <a:t>2</a:t>
            </a:fld>
            <a:endParaRPr lang="pl-PL"/>
          </a:p>
        </p:txBody>
      </p:sp>
      <p:sp>
        <p:nvSpPr>
          <p:cNvPr id="6" name="Symbol zastępczy notatek 2">
            <a:extLst>
              <a:ext uri="{FF2B5EF4-FFF2-40B4-BE49-F238E27FC236}">
                <a16:creationId xmlns:a16="http://schemas.microsoft.com/office/drawing/2014/main" id="{8F2A5AD0-34AE-9EFD-0C1C-7D9124C6E916}"/>
              </a:ext>
            </a:extLst>
          </p:cNvPr>
          <p:cNvSpPr txBox="1">
            <a:spLocks/>
          </p:cNvSpPr>
          <p:nvPr/>
        </p:nvSpPr>
        <p:spPr>
          <a:xfrm>
            <a:off x="230484" y="4712528"/>
            <a:ext cx="6336705" cy="52141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pl-PL" sz="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452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8753D5-A08F-4A96-D849-E50164F0D4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>
            <a:extLst>
              <a:ext uri="{FF2B5EF4-FFF2-40B4-BE49-F238E27FC236}">
                <a16:creationId xmlns:a16="http://schemas.microsoft.com/office/drawing/2014/main" id="{D0DC84FB-BE79-91E8-8860-BCC79D6D40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4" name="Symbol zastępczy numeru slajdu 3">
            <a:extLst>
              <a:ext uri="{FF2B5EF4-FFF2-40B4-BE49-F238E27FC236}">
                <a16:creationId xmlns:a16="http://schemas.microsoft.com/office/drawing/2014/main" id="{BAF45611-6423-F2C8-2D2C-DA53887B50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6FE79D5-9C5D-44DB-AEC2-D5EEDAEC9DEC}" type="slidenum">
              <a:rPr kumimoji="0" lang="pl-PL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pl-PL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ymbol zastępczy notatek 2">
            <a:extLst>
              <a:ext uri="{FF2B5EF4-FFF2-40B4-BE49-F238E27FC236}">
                <a16:creationId xmlns:a16="http://schemas.microsoft.com/office/drawing/2014/main" id="{2508333A-CB3E-1E71-7F62-2241FF77698C}"/>
              </a:ext>
            </a:extLst>
          </p:cNvPr>
          <p:cNvSpPr txBox="1">
            <a:spLocks/>
          </p:cNvSpPr>
          <p:nvPr/>
        </p:nvSpPr>
        <p:spPr>
          <a:xfrm>
            <a:off x="230484" y="4712528"/>
            <a:ext cx="6336705" cy="52141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l-PL" sz="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21871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FA762E-DA0C-470B-AFC8-38F35E9B6E84}" type="slidenum">
              <a:rPr lang="pl-PL" smtClean="0"/>
              <a:t>13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26733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FE79D5-9C5D-44DB-AEC2-D5EEDAEC9DEC}" type="slidenum">
              <a:rPr lang="pl-PL" smtClean="0"/>
              <a:pPr/>
              <a:t>25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443361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l-PL"/>
              <a:t>Kliknij, aby edytować styl wzorca podtytułu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0384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74727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847977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12088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141433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61783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23239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873776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270208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az panoramiczny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22476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ytuł i po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1024245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ferta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25494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naz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2108488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nazwy cytat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pl-PL"/>
              <a:t>Kliknij, aby edytować style wzorca tekstu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83192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wda lub fał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pl-PL"/>
              <a:t>Kliknij, aby edytować style wzorca tekstu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453037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4922365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47945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6B506B9-B426-4F09-A75A-695E079962F0}" type="datetimeFigureOut">
              <a:rPr lang="pl-PL" smtClean="0"/>
              <a:t>05.05.2026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4540869-5008-456A-9EDA-D8DBE82825D4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5816842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emf"/><Relationship Id="rId5" Type="http://schemas.openxmlformats.org/officeDocument/2006/relationships/image" Target="../media/image16.emf"/><Relationship Id="rId4" Type="http://schemas.openxmlformats.org/officeDocument/2006/relationships/image" Target="../media/image15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.png"/><Relationship Id="rId4" Type="http://schemas.openxmlformats.org/officeDocument/2006/relationships/image" Target="../media/image20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.png"/><Relationship Id="rId4" Type="http://schemas.openxmlformats.org/officeDocument/2006/relationships/image" Target="../media/image23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eg"/><Relationship Id="rId5" Type="http://schemas.openxmlformats.org/officeDocument/2006/relationships/image" Target="../media/image31.jpg"/><Relationship Id="rId4" Type="http://schemas.openxmlformats.org/officeDocument/2006/relationships/image" Target="../media/image30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eg"/><Relationship Id="rId4" Type="http://schemas.openxmlformats.org/officeDocument/2006/relationships/image" Target="../media/image1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DDAEF8E-622B-63EF-BF21-CBAD10C57525}"/>
              </a:ext>
            </a:extLst>
          </p:cNvPr>
          <p:cNvSpPr txBox="1">
            <a:spLocks/>
          </p:cNvSpPr>
          <p:nvPr/>
        </p:nvSpPr>
        <p:spPr>
          <a:xfrm>
            <a:off x="658905" y="149410"/>
            <a:ext cx="10515600" cy="5313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pl-PL" sz="1100" dirty="0">
              <a:latin typeface="Arial Black" panose="020B0A04020102020204" pitchFamily="34" charset="0"/>
            </a:endParaRPr>
          </a:p>
        </p:txBody>
      </p:sp>
      <p:pic>
        <p:nvPicPr>
          <p:cNvPr id="1030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5C65290E-A874-FE3F-84A8-F08E2738DC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0878" y="0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le tekstowe 7">
            <a:extLst>
              <a:ext uri="{FF2B5EF4-FFF2-40B4-BE49-F238E27FC236}">
                <a16:creationId xmlns:a16="http://schemas.microsoft.com/office/drawing/2014/main" id="{3C588B73-A4E6-3ABC-497F-EEAFDA619F31}"/>
              </a:ext>
            </a:extLst>
          </p:cNvPr>
          <p:cNvSpPr txBox="1"/>
          <p:nvPr/>
        </p:nvSpPr>
        <p:spPr>
          <a:xfrm>
            <a:off x="164592" y="350565"/>
            <a:ext cx="105156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l-PL" sz="2400" b="1" dirty="0">
                <a:solidFill>
                  <a:srgbClr val="FF0000"/>
                </a:solidFill>
              </a:rPr>
              <a:t>WiK Opole Sp. z o.o. </a:t>
            </a:r>
          </a:p>
        </p:txBody>
      </p:sp>
      <p:pic>
        <p:nvPicPr>
          <p:cNvPr id="7" name="Obraz 6">
            <a:extLst>
              <a:ext uri="{FF2B5EF4-FFF2-40B4-BE49-F238E27FC236}">
                <a16:creationId xmlns:a16="http://schemas.microsoft.com/office/drawing/2014/main" id="{E37AA3D5-5B57-D7B6-88BB-6C07AD4731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911" y="1857814"/>
            <a:ext cx="4039329" cy="4850775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9DA8E9EB-C982-57AD-F410-823E210C9444}"/>
              </a:ext>
            </a:extLst>
          </p:cNvPr>
          <p:cNvSpPr txBox="1"/>
          <p:nvPr/>
        </p:nvSpPr>
        <p:spPr>
          <a:xfrm>
            <a:off x="1069848" y="1165413"/>
            <a:ext cx="8787384" cy="464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6000"/>
              </a:lnSpc>
              <a:spcAft>
                <a:spcPts val="800"/>
              </a:spcAft>
              <a:buNone/>
            </a:pPr>
            <a:r>
              <a:rPr lang="pl-PL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Przegląd inwestycji WiK w Opolu Sp. z </a:t>
            </a:r>
            <a:r>
              <a:rPr lang="pl-PL" sz="24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o.o</a:t>
            </a:r>
            <a:r>
              <a:rPr lang="pl-PL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 latach 2024-2025.</a:t>
            </a:r>
            <a:r>
              <a:rPr lang="pl-PL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"</a:t>
            </a:r>
            <a:endParaRPr lang="pl-PL" sz="24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3BEC78-9438-FB20-D85E-8B713B8D74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le tekstowe 3">
            <a:extLst>
              <a:ext uri="{FF2B5EF4-FFF2-40B4-BE49-F238E27FC236}">
                <a16:creationId xmlns:a16="http://schemas.microsoft.com/office/drawing/2014/main" id="{95DA7A69-FE83-08CA-4669-7308143C8E39}"/>
              </a:ext>
            </a:extLst>
          </p:cNvPr>
          <p:cNvSpPr txBox="1"/>
          <p:nvPr/>
        </p:nvSpPr>
        <p:spPr>
          <a:xfrm>
            <a:off x="6672064" y="3068960"/>
            <a:ext cx="4910336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b="1" dirty="0">
                <a:solidFill>
                  <a:schemeClr val="bg1"/>
                </a:solidFill>
              </a:rPr>
              <a:t>W poniedziałek 9 września Oczyszczalnia Ścieków w Opolu przy ulicy Wrocławskiej została oficjalnie oddana do użytku. </a:t>
            </a:r>
          </a:p>
          <a:p>
            <a:endParaRPr lang="pl-PL" b="1" dirty="0">
              <a:solidFill>
                <a:schemeClr val="bg1"/>
              </a:solidFill>
            </a:endParaRPr>
          </a:p>
          <a:p>
            <a:r>
              <a:rPr lang="pl-PL" b="1" dirty="0">
                <a:solidFill>
                  <a:schemeClr val="bg1"/>
                </a:solidFill>
              </a:rPr>
              <a:t>Wartość majątku przyjętego na stan w maju 2024 roku w ramach modernizacji Oczyszczalni ścieków w Opolu wyniosła 151 498 118,57 zł w tym dotacja 89 356 651,75 zł. </a:t>
            </a:r>
          </a:p>
        </p:txBody>
      </p:sp>
      <p:sp>
        <p:nvSpPr>
          <p:cNvPr id="5" name="Tytuł 1">
            <a:extLst>
              <a:ext uri="{FF2B5EF4-FFF2-40B4-BE49-F238E27FC236}">
                <a16:creationId xmlns:a16="http://schemas.microsoft.com/office/drawing/2014/main" id="{07D05E15-ADF2-AFF9-02FF-90FCBF095CE1}"/>
              </a:ext>
            </a:extLst>
          </p:cNvPr>
          <p:cNvSpPr txBox="1">
            <a:spLocks/>
          </p:cNvSpPr>
          <p:nvPr/>
        </p:nvSpPr>
        <p:spPr>
          <a:xfrm>
            <a:off x="103695" y="0"/>
            <a:ext cx="10774837" cy="13857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l-PL" altLang="pl-PL" sz="2000" b="1" dirty="0">
                <a:solidFill>
                  <a:srgbClr val="FF0000"/>
                </a:solidFill>
              </a:rPr>
              <a:t>Zakończenie realizacji Projektu pn. ”Kompleksowa modernizacja oczyszczalni ścieków w Opolu wraz z poprawą gospodarki wodno-ściekowej” 2024 rok</a:t>
            </a:r>
          </a:p>
        </p:txBody>
      </p:sp>
      <p:pic>
        <p:nvPicPr>
          <p:cNvPr id="1028" name="Picture 4" descr="Modernizacja opolskiej oczyszczalni ścieków zakończona [fot. Adam Wołek]">
            <a:extLst>
              <a:ext uri="{FF2B5EF4-FFF2-40B4-BE49-F238E27FC236}">
                <a16:creationId xmlns:a16="http://schemas.microsoft.com/office/drawing/2014/main" id="{0C7948E1-379D-767E-0FCE-EF848DAEC8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44" y="1772816"/>
            <a:ext cx="6480720" cy="474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CE481BAC-7642-EB04-565C-536DDCD3A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0878" y="0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7617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496483-1DAF-3B0D-A513-B25AF53BD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le tekstowe 4">
            <a:extLst>
              <a:ext uri="{FF2B5EF4-FFF2-40B4-BE49-F238E27FC236}">
                <a16:creationId xmlns:a16="http://schemas.microsoft.com/office/drawing/2014/main" id="{18FE1F3E-EC1F-60DE-53A8-2CEB2E52B7E0}"/>
              </a:ext>
            </a:extLst>
          </p:cNvPr>
          <p:cNvSpPr txBox="1"/>
          <p:nvPr/>
        </p:nvSpPr>
        <p:spPr>
          <a:xfrm>
            <a:off x="298515" y="1165413"/>
            <a:ext cx="5797485" cy="8140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pl-PL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Innowacje na zmodernizowanej </a:t>
            </a:r>
            <a:r>
              <a:rPr kumimoji="0" lang="pl-PL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oczyszczalni</a:t>
            </a:r>
          </a:p>
          <a:p>
            <a:pPr marL="457200" marR="0" lvl="1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l-PL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F749AFFC-9554-69C3-65CA-60D42D8E51A8}"/>
              </a:ext>
            </a:extLst>
          </p:cNvPr>
          <p:cNvSpPr txBox="1"/>
          <p:nvPr/>
        </p:nvSpPr>
        <p:spPr>
          <a:xfrm>
            <a:off x="127280" y="1875308"/>
            <a:ext cx="5904656" cy="4486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pl-PL" sz="1600" b="1" dirty="0">
                <a:solidFill>
                  <a:schemeClr val="bg1"/>
                </a:solidFill>
                <a:latin typeface="+mj-lt"/>
              </a:rPr>
              <a:t>o</a:t>
            </a:r>
            <a:r>
              <a:rPr kumimoji="0" lang="pl-PL" sz="16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ptymalizacja</a:t>
            </a:r>
            <a:r>
              <a:rPr kumimoji="0" lang="pl-PL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zużycia energii elektrycznej,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pl-PL" sz="1600" b="1" dirty="0">
                <a:solidFill>
                  <a:schemeClr val="bg1"/>
                </a:solidFill>
                <a:latin typeface="+mj-lt"/>
              </a:rPr>
              <a:t>w</a:t>
            </a:r>
            <a:r>
              <a:rPr kumimoji="0" lang="pl-PL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prowadzenie nadrzędnego systemu sterowania,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pl-PL" sz="1600" b="1" dirty="0">
                <a:solidFill>
                  <a:schemeClr val="bg1"/>
                </a:solidFill>
                <a:latin typeface="+mj-lt"/>
              </a:rPr>
              <a:t>z</a:t>
            </a:r>
            <a:r>
              <a:rPr kumimoji="0" lang="pl-PL" sz="16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astosowanie</a:t>
            </a:r>
            <a:r>
              <a:rPr kumimoji="0" lang="pl-PL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wydajnego systemu napowietrzania,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l-PL" sz="1600" b="1" dirty="0">
                <a:solidFill>
                  <a:schemeClr val="bg1"/>
                </a:solidFill>
                <a:latin typeface="+mj-lt"/>
              </a:rPr>
              <a:t>mieszadła z wbudowanymi falownikami, 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kumimoji="0" lang="pl-PL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system transportu osadu odwodnionego („HERMAN”),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l-PL" sz="1600" b="1" dirty="0">
                <a:solidFill>
                  <a:schemeClr val="bg1"/>
                </a:solidFill>
                <a:latin typeface="+mj-lt"/>
              </a:rPr>
              <a:t>zastosowanie środków mikrobiologicznych,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l-PL" sz="1600" b="1" dirty="0">
                <a:solidFill>
                  <a:schemeClr val="bg1"/>
                </a:solidFill>
                <a:latin typeface="+mj-lt"/>
              </a:rPr>
              <a:t>opomiarowano wylot awaryjny poprzez montaż nowoczesnego przepływomierza umożliwiającego grawitacyjny oraz ciśnieniowy pomiar przepływu,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pl-PL" sz="1600" b="1" dirty="0">
                <a:solidFill>
                  <a:schemeClr val="bg1"/>
                </a:solidFill>
                <a:latin typeface="+mj-lt"/>
              </a:rPr>
              <a:t>centralna ewidencja dostępu do obiektów,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kumimoji="0" lang="pl-PL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redukcja odoru – zmniejszenie uciążliwości dla mieszkańców miasta.</a:t>
            </a:r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DAF4A51D-AC09-BE90-5A13-3C1646782ABB}"/>
              </a:ext>
            </a:extLst>
          </p:cNvPr>
          <p:cNvSpPr txBox="1"/>
          <p:nvPr/>
        </p:nvSpPr>
        <p:spPr>
          <a:xfrm>
            <a:off x="8274784" y="1723649"/>
            <a:ext cx="3719736" cy="39542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pl-PL" sz="1600" b="1" dirty="0">
                <a:solidFill>
                  <a:schemeClr val="bg1"/>
                </a:solidFill>
              </a:rPr>
              <a:t>Ochrona czystości rzeki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pl-PL" sz="1600" b="1" dirty="0">
                <a:solidFill>
                  <a:schemeClr val="bg1"/>
                </a:solidFill>
              </a:rPr>
              <a:t>Dbałość o środowisko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pl-PL" sz="1600" b="1" dirty="0">
                <a:solidFill>
                  <a:schemeClr val="bg1"/>
                </a:solidFill>
              </a:rPr>
              <a:t>Produkcja zielonej energii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pl-PL" sz="1600" b="1" dirty="0">
                <a:solidFill>
                  <a:schemeClr val="bg1"/>
                </a:solidFill>
              </a:rPr>
              <a:t>Opole skanalizowane w 100%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pl-PL" sz="1600" b="1" dirty="0">
                <a:solidFill>
                  <a:schemeClr val="bg1"/>
                </a:solidFill>
              </a:rPr>
              <a:t>Ekspresowa eliminacja awarii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pl-PL" sz="1600" b="1" dirty="0">
                <a:solidFill>
                  <a:schemeClr val="bg1"/>
                </a:solidFill>
              </a:rPr>
              <a:t>Ograniczenie uciążliwości zapachowej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pl-PL" sz="1600" b="1" dirty="0">
                <a:solidFill>
                  <a:schemeClr val="bg1"/>
                </a:solidFill>
              </a:rPr>
              <a:t>Ochrona gruntów</a:t>
            </a: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FF1CBD35-A258-75BE-8EAC-023045AC4167}"/>
              </a:ext>
            </a:extLst>
          </p:cNvPr>
          <p:cNvSpPr txBox="1"/>
          <p:nvPr/>
        </p:nvSpPr>
        <p:spPr>
          <a:xfrm>
            <a:off x="6240262" y="1098317"/>
            <a:ext cx="5429839" cy="4944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77825" lvl="1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pl-PL" sz="2000" b="1" kern="1000" dirty="0">
                <a:solidFill>
                  <a:srgbClr val="0D0D0D"/>
                </a:solidFill>
                <a:latin typeface="+mj-lt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pl-PL" sz="2000" b="1" kern="1000" dirty="0">
                <a:solidFill>
                  <a:srgbClr val="FF0000"/>
                </a:solidFill>
                <a:latin typeface="+mj-lt"/>
                <a:ea typeface="Cambria" panose="02040503050406030204" pitchFamily="18" charset="0"/>
                <a:cs typeface="Times New Roman" panose="02020603050405020304" pitchFamily="18" charset="0"/>
              </a:rPr>
              <a:t>Korzyści płynące z realizacji projektu</a:t>
            </a:r>
          </a:p>
        </p:txBody>
      </p:sp>
      <p:pic>
        <p:nvPicPr>
          <p:cNvPr id="2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89227136-0C8E-95B1-A9BE-852FDAFB2D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0878" y="0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1434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ymbol zastępczy zawartości 3">
            <a:extLst>
              <a:ext uri="{FF2B5EF4-FFF2-40B4-BE49-F238E27FC236}">
                <a16:creationId xmlns:a16="http://schemas.microsoft.com/office/drawing/2014/main" id="{E0D154FD-C7F8-FFDD-761F-D1D2F7F49B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8912" y="1280160"/>
            <a:ext cx="11128247" cy="5285232"/>
          </a:xfrm>
          <a:prstGeom prst="rect">
            <a:avLst/>
          </a:prstGeom>
        </p:spPr>
      </p:pic>
      <p:pic>
        <p:nvPicPr>
          <p:cNvPr id="5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519BC0C2-E7B8-F169-47ED-383052F300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0878" y="0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13B638A0-23A7-0641-2646-18579B589FF0}"/>
              </a:ext>
            </a:extLst>
          </p:cNvPr>
          <p:cNvSpPr txBox="1"/>
          <p:nvPr/>
        </p:nvSpPr>
        <p:spPr>
          <a:xfrm>
            <a:off x="164592" y="350565"/>
            <a:ext cx="105156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l-PL" sz="2000" b="1" dirty="0">
                <a:solidFill>
                  <a:srgbClr val="FF0000"/>
                </a:solidFill>
              </a:rPr>
              <a:t>Oczyszczalnia po modernizacji część A </a:t>
            </a:r>
          </a:p>
        </p:txBody>
      </p:sp>
    </p:spTree>
    <p:extLst>
      <p:ext uri="{BB962C8B-B14F-4D97-AF65-F5344CB8AC3E}">
        <p14:creationId xmlns:p14="http://schemas.microsoft.com/office/powerpoint/2010/main" val="2950309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ymbol zastępczy zawartości 3">
            <a:extLst>
              <a:ext uri="{FF2B5EF4-FFF2-40B4-BE49-F238E27FC236}">
                <a16:creationId xmlns:a16="http://schemas.microsoft.com/office/drawing/2014/main" id="{38381B55-4AE6-47AC-3AE6-F6E46409C9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7174" y="1043264"/>
            <a:ext cx="10468738" cy="5517038"/>
          </a:xfrm>
          <a:prstGeom prst="rect">
            <a:avLst/>
          </a:prstGeom>
        </p:spPr>
      </p:pic>
      <p:pic>
        <p:nvPicPr>
          <p:cNvPr id="5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F087D9DC-E8D8-6483-29CB-5E52B6B050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0878" y="0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A9FBF0B4-DEF7-826B-4A15-FD443F3DCD3D}"/>
              </a:ext>
            </a:extLst>
          </p:cNvPr>
          <p:cNvSpPr txBox="1"/>
          <p:nvPr/>
        </p:nvSpPr>
        <p:spPr>
          <a:xfrm>
            <a:off x="164592" y="350565"/>
            <a:ext cx="105156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l-PL" sz="2000" b="1" dirty="0">
                <a:solidFill>
                  <a:srgbClr val="FF0000"/>
                </a:solidFill>
              </a:rPr>
              <a:t>Oczyszczalnia po modernizacji część  </a:t>
            </a:r>
          </a:p>
        </p:txBody>
      </p:sp>
    </p:spTree>
    <p:extLst>
      <p:ext uri="{BB962C8B-B14F-4D97-AF65-F5344CB8AC3E}">
        <p14:creationId xmlns:p14="http://schemas.microsoft.com/office/powerpoint/2010/main" val="142129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Symbol zastępczy zawartości 5">
            <a:extLst>
              <a:ext uri="{FF2B5EF4-FFF2-40B4-BE49-F238E27FC236}">
                <a16:creationId xmlns:a16="http://schemas.microsoft.com/office/drawing/2014/main" id="{842996C6-6651-41E3-8B9A-A2F2E1391D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0219768"/>
              </p:ext>
            </p:extLst>
          </p:nvPr>
        </p:nvGraphicFramePr>
        <p:xfrm>
          <a:off x="0" y="2164315"/>
          <a:ext cx="6096000" cy="36147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7" name="Wykres 6">
            <a:extLst>
              <a:ext uri="{FF2B5EF4-FFF2-40B4-BE49-F238E27FC236}">
                <a16:creationId xmlns:a16="http://schemas.microsoft.com/office/drawing/2014/main" id="{974EE218-DC1E-4D78-8FD9-C5A5D9AB2D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2906264"/>
              </p:ext>
            </p:extLst>
          </p:nvPr>
        </p:nvGraphicFramePr>
        <p:xfrm>
          <a:off x="6096000" y="2164315"/>
          <a:ext cx="5770817" cy="3849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2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1EC66348-65B3-9F42-56D1-00F5FF54EF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0878" y="0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369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ytuł 1">
            <a:extLst>
              <a:ext uri="{FF2B5EF4-FFF2-40B4-BE49-F238E27FC236}">
                <a16:creationId xmlns:a16="http://schemas.microsoft.com/office/drawing/2014/main" id="{CC6CEC32-ADAF-2746-2A2A-B1C343585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008" y="441647"/>
            <a:ext cx="8534400" cy="884938"/>
          </a:xfrm>
        </p:spPr>
        <p:txBody>
          <a:bodyPr>
            <a:normAutofit fontScale="90000"/>
          </a:bodyPr>
          <a:lstStyle/>
          <a:p>
            <a:pPr algn="ctr"/>
            <a:br>
              <a:rPr lang="pl-PL" b="1" dirty="0">
                <a:solidFill>
                  <a:srgbClr val="FF0000"/>
                </a:solidFill>
              </a:rPr>
            </a:br>
            <a:endParaRPr lang="pl-PL" dirty="0"/>
          </a:p>
        </p:txBody>
      </p:sp>
      <p:graphicFrame>
        <p:nvGraphicFramePr>
          <p:cNvPr id="7" name="Tabela 6">
            <a:extLst>
              <a:ext uri="{FF2B5EF4-FFF2-40B4-BE49-F238E27FC236}">
                <a16:creationId xmlns:a16="http://schemas.microsoft.com/office/drawing/2014/main" id="{09E460BB-1E6D-6BB1-DFFF-29937DECCB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8229369"/>
              </p:ext>
            </p:extLst>
          </p:nvPr>
        </p:nvGraphicFramePr>
        <p:xfrm>
          <a:off x="131695" y="1650199"/>
          <a:ext cx="5674745" cy="48631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9340">
                  <a:extLst>
                    <a:ext uri="{9D8B030D-6E8A-4147-A177-3AD203B41FA5}">
                      <a16:colId xmlns:a16="http://schemas.microsoft.com/office/drawing/2014/main" val="2135884523"/>
                    </a:ext>
                  </a:extLst>
                </a:gridCol>
                <a:gridCol w="1746683">
                  <a:extLst>
                    <a:ext uri="{9D8B030D-6E8A-4147-A177-3AD203B41FA5}">
                      <a16:colId xmlns:a16="http://schemas.microsoft.com/office/drawing/2014/main" val="1262557384"/>
                    </a:ext>
                  </a:extLst>
                </a:gridCol>
                <a:gridCol w="1384468">
                  <a:extLst>
                    <a:ext uri="{9D8B030D-6E8A-4147-A177-3AD203B41FA5}">
                      <a16:colId xmlns:a16="http://schemas.microsoft.com/office/drawing/2014/main" val="2877296102"/>
                    </a:ext>
                  </a:extLst>
                </a:gridCol>
                <a:gridCol w="690996">
                  <a:extLst>
                    <a:ext uri="{9D8B030D-6E8A-4147-A177-3AD203B41FA5}">
                      <a16:colId xmlns:a16="http://schemas.microsoft.com/office/drawing/2014/main" val="3365951802"/>
                    </a:ext>
                  </a:extLst>
                </a:gridCol>
                <a:gridCol w="745483">
                  <a:extLst>
                    <a:ext uri="{9D8B030D-6E8A-4147-A177-3AD203B41FA5}">
                      <a16:colId xmlns:a16="http://schemas.microsoft.com/office/drawing/2014/main" val="4266765176"/>
                    </a:ext>
                  </a:extLst>
                </a:gridCol>
                <a:gridCol w="837775">
                  <a:extLst>
                    <a:ext uri="{9D8B030D-6E8A-4147-A177-3AD203B41FA5}">
                      <a16:colId xmlns:a16="http://schemas.microsoft.com/office/drawing/2014/main" val="2665895953"/>
                    </a:ext>
                  </a:extLst>
                </a:gridCol>
              </a:tblGrid>
              <a:tr h="876120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Lp.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 dirty="0">
                          <a:effectLst/>
                        </a:rPr>
                        <a:t>Nazwa zadania</a:t>
                      </a:r>
                      <a:endParaRPr lang="pl-PL" sz="700" kern="1000" dirty="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Materiał / średnica 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600" kern="0" dirty="0">
                          <a:effectLst/>
                        </a:rPr>
                        <a:t>Długość wykonanej sieci [</a:t>
                      </a:r>
                      <a:r>
                        <a:rPr lang="pl-PL" sz="600" kern="0" dirty="0" err="1">
                          <a:effectLst/>
                        </a:rPr>
                        <a:t>mb</a:t>
                      </a:r>
                      <a:r>
                        <a:rPr lang="pl-PL" sz="600" kern="0" dirty="0">
                          <a:effectLst/>
                        </a:rPr>
                        <a:t>]</a:t>
                      </a:r>
                      <a:endParaRPr lang="pl-PL" sz="700" kern="1000" dirty="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600" kern="0">
                          <a:effectLst/>
                        </a:rPr>
                        <a:t>Koszt jednostkowy </a:t>
                      </a:r>
                      <a:br>
                        <a:rPr lang="pl-PL" sz="600" kern="0">
                          <a:effectLst/>
                        </a:rPr>
                      </a:br>
                      <a:r>
                        <a:rPr lang="pl-PL" sz="600" kern="0">
                          <a:effectLst/>
                        </a:rPr>
                        <a:t>[tys. zł]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600" kern="0">
                          <a:effectLst/>
                        </a:rPr>
                        <a:t>Wartość zadania</a:t>
                      </a:r>
                      <a:br>
                        <a:rPr lang="pl-PL" sz="600" kern="0">
                          <a:effectLst/>
                        </a:rPr>
                      </a:br>
                      <a:r>
                        <a:rPr lang="pl-PL" sz="600" kern="0">
                          <a:effectLst/>
                        </a:rPr>
                        <a:t> [tys. zł]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extLst>
                  <a:ext uri="{0D108BD9-81ED-4DB2-BD59-A6C34878D82A}">
                    <a16:rowId xmlns:a16="http://schemas.microsoft.com/office/drawing/2014/main" val="3633090928"/>
                  </a:ext>
                </a:extLst>
              </a:tr>
              <a:tr h="26133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Przebudowa sieci wodociągowej </a:t>
                      </a:r>
                      <a:br>
                        <a:rPr lang="pl-PL" sz="700" kern="0">
                          <a:effectLst/>
                        </a:rPr>
                      </a:br>
                      <a:r>
                        <a:rPr lang="pl-PL" sz="700" kern="0">
                          <a:effectLst/>
                        </a:rPr>
                        <a:t>w ul. Sosnkowskiego w Opolu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Żeliwo / DN250 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1 717,5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2,5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4 352,9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extLst>
                  <a:ext uri="{0D108BD9-81ED-4DB2-BD59-A6C34878D82A}">
                    <a16:rowId xmlns:a16="http://schemas.microsoft.com/office/drawing/2014/main" val="2055801989"/>
                  </a:ext>
                </a:extLst>
              </a:tr>
              <a:tr h="39839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2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Spięcie sieci wodociągowej z siecią z terenu Dużego Opola - Chmielowice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Żeliwo /DN300 ok. 300mb,  PE SDR17/DN315 60 mb, PE SDR17/DN225 1129mb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1 489,0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1,3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1 870,8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extLst>
                  <a:ext uri="{0D108BD9-81ED-4DB2-BD59-A6C34878D82A}">
                    <a16:rowId xmlns:a16="http://schemas.microsoft.com/office/drawing/2014/main" val="3492744151"/>
                  </a:ext>
                </a:extLst>
              </a:tr>
              <a:tr h="39839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3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Przebudowa sieci wodociągowej</a:t>
                      </a:r>
                      <a:br>
                        <a:rPr lang="pl-PL" sz="700" kern="0">
                          <a:effectLst/>
                        </a:rPr>
                      </a:br>
                      <a:r>
                        <a:rPr lang="pl-PL" sz="700" kern="0">
                          <a:effectLst/>
                        </a:rPr>
                        <a:t>w ul. Jana, Jaronia oraz ul. Bassego w Opolu, obręb Groszowice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 PE100 SDR17/DN110-160 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768,0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1,3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1 011,9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extLst>
                  <a:ext uri="{0D108BD9-81ED-4DB2-BD59-A6C34878D82A}">
                    <a16:rowId xmlns:a16="http://schemas.microsoft.com/office/drawing/2014/main" val="3959656121"/>
                  </a:ext>
                </a:extLst>
              </a:tr>
              <a:tr h="26133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4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Przebudowa sieci wodociągowej </a:t>
                      </a:r>
                      <a:br>
                        <a:rPr lang="pl-PL" sz="700" kern="0">
                          <a:effectLst/>
                        </a:rPr>
                      </a:br>
                      <a:r>
                        <a:rPr lang="pl-PL" sz="700" kern="0">
                          <a:effectLst/>
                        </a:rPr>
                        <a:t>w ul. Chorzowskiej w Opolu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  PE100 SDR17/DN160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158,0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1,8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283,9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extLst>
                  <a:ext uri="{0D108BD9-81ED-4DB2-BD59-A6C34878D82A}">
                    <a16:rowId xmlns:a16="http://schemas.microsoft.com/office/drawing/2014/main" val="2328232344"/>
                  </a:ext>
                </a:extLst>
              </a:tr>
              <a:tr h="39839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5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Zwrot kosztów budowy</a:t>
                      </a:r>
                      <a:br>
                        <a:rPr lang="pl-PL" sz="700" kern="0">
                          <a:effectLst/>
                        </a:rPr>
                      </a:br>
                      <a:r>
                        <a:rPr lang="pl-PL" sz="700" kern="0">
                          <a:effectLst/>
                        </a:rPr>
                        <a:t>sieci wodociągowej inwestorom zewnętrznym  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PE160, PE125, PE110, PE90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1 590,1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0,2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251,8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extLst>
                  <a:ext uri="{0D108BD9-81ED-4DB2-BD59-A6C34878D82A}">
                    <a16:rowId xmlns:a16="http://schemas.microsoft.com/office/drawing/2014/main" val="836356320"/>
                  </a:ext>
                </a:extLst>
              </a:tr>
              <a:tr h="26133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6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Przebudowa sieci wodociągowej </a:t>
                      </a:r>
                      <a:br>
                        <a:rPr lang="pl-PL" sz="700" kern="0">
                          <a:effectLst/>
                        </a:rPr>
                      </a:br>
                      <a:r>
                        <a:rPr lang="pl-PL" sz="700" kern="0">
                          <a:effectLst/>
                        </a:rPr>
                        <a:t>w ul. Konopnickiej w Opolu 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PE100 SDR17/DN125 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144,0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1,5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217,4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extLst>
                  <a:ext uri="{0D108BD9-81ED-4DB2-BD59-A6C34878D82A}">
                    <a16:rowId xmlns:a16="http://schemas.microsoft.com/office/drawing/2014/main" val="174424325"/>
                  </a:ext>
                </a:extLst>
              </a:tr>
              <a:tr h="26133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7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Rozbudowa sieci wodociągowej </a:t>
                      </a:r>
                      <a:br>
                        <a:rPr lang="pl-PL" sz="700" kern="0">
                          <a:effectLst/>
                        </a:rPr>
                      </a:br>
                      <a:r>
                        <a:rPr lang="pl-PL" sz="700" kern="0">
                          <a:effectLst/>
                        </a:rPr>
                        <a:t>w ul. Osiedlowej w Opolu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PE100 SDR17/DN125  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236,0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0,7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169,3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extLst>
                  <a:ext uri="{0D108BD9-81ED-4DB2-BD59-A6C34878D82A}">
                    <a16:rowId xmlns:a16="http://schemas.microsoft.com/office/drawing/2014/main" val="3552215995"/>
                  </a:ext>
                </a:extLst>
              </a:tr>
              <a:tr h="26133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8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Rozbudowa sieci wodociągowej </a:t>
                      </a:r>
                      <a:br>
                        <a:rPr lang="pl-PL" sz="700" kern="0">
                          <a:effectLst/>
                        </a:rPr>
                      </a:br>
                      <a:r>
                        <a:rPr lang="pl-PL" sz="700" kern="0">
                          <a:effectLst/>
                        </a:rPr>
                        <a:t>w ul. Przedpole w Opolu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PE100 SDR17/DN125  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257,0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0,5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116,6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extLst>
                  <a:ext uri="{0D108BD9-81ED-4DB2-BD59-A6C34878D82A}">
                    <a16:rowId xmlns:a16="http://schemas.microsoft.com/office/drawing/2014/main" val="292969052"/>
                  </a:ext>
                </a:extLst>
              </a:tr>
              <a:tr h="26133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9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Rozbudowa sieci wodociągowej</a:t>
                      </a:r>
                      <a:br>
                        <a:rPr lang="pl-PL" sz="700" kern="0">
                          <a:effectLst/>
                        </a:rPr>
                      </a:br>
                      <a:r>
                        <a:rPr lang="pl-PL" sz="700" kern="0">
                          <a:effectLst/>
                        </a:rPr>
                        <a:t>w ul. Królewskiej w Opolu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PE100 SDR17/DN125  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232,0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0,4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104,2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extLst>
                  <a:ext uri="{0D108BD9-81ED-4DB2-BD59-A6C34878D82A}">
                    <a16:rowId xmlns:a16="http://schemas.microsoft.com/office/drawing/2014/main" val="385086100"/>
                  </a:ext>
                </a:extLst>
              </a:tr>
              <a:tr h="26133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10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Rozbudowa sieci wodociągowej </a:t>
                      </a:r>
                      <a:br>
                        <a:rPr lang="pl-PL" sz="700" kern="0">
                          <a:effectLst/>
                        </a:rPr>
                      </a:br>
                      <a:r>
                        <a:rPr lang="pl-PL" sz="700" kern="0">
                          <a:effectLst/>
                        </a:rPr>
                        <a:t>w ul. Siennej w Opolu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 PE100 SDR17/DN125 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242,0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0,4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 dirty="0">
                          <a:effectLst/>
                        </a:rPr>
                        <a:t>102,4</a:t>
                      </a:r>
                      <a:endParaRPr lang="pl-PL" sz="700" kern="1000" dirty="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extLst>
                  <a:ext uri="{0D108BD9-81ED-4DB2-BD59-A6C34878D82A}">
                    <a16:rowId xmlns:a16="http://schemas.microsoft.com/office/drawing/2014/main" val="621836209"/>
                  </a:ext>
                </a:extLst>
              </a:tr>
              <a:tr h="26133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11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Rozbudowa sieci wodociągowej</a:t>
                      </a:r>
                      <a:br>
                        <a:rPr lang="pl-PL" sz="700" kern="0">
                          <a:effectLst/>
                        </a:rPr>
                      </a:br>
                      <a:r>
                        <a:rPr lang="pl-PL" sz="700" kern="0">
                          <a:effectLst/>
                        </a:rPr>
                        <a:t>w ul. Świerkli w Opolu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PE100 SDR17/DN125  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152,0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0,5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71,8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extLst>
                  <a:ext uri="{0D108BD9-81ED-4DB2-BD59-A6C34878D82A}">
                    <a16:rowId xmlns:a16="http://schemas.microsoft.com/office/drawing/2014/main" val="4233032741"/>
                  </a:ext>
                </a:extLst>
              </a:tr>
              <a:tr h="26133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12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Rozbudowa sieci wodociągowej </a:t>
                      </a:r>
                      <a:br>
                        <a:rPr lang="pl-PL" sz="700" kern="0">
                          <a:effectLst/>
                        </a:rPr>
                      </a:br>
                      <a:r>
                        <a:rPr lang="pl-PL" sz="700" kern="0">
                          <a:effectLst/>
                        </a:rPr>
                        <a:t>w ul. Mikołaja w Opolu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PE100 SDR17/DN125  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122,0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0,4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44,1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extLst>
                  <a:ext uri="{0D108BD9-81ED-4DB2-BD59-A6C34878D82A}">
                    <a16:rowId xmlns:a16="http://schemas.microsoft.com/office/drawing/2014/main" val="4046481978"/>
                  </a:ext>
                </a:extLst>
              </a:tr>
              <a:tr h="439787">
                <a:tc gridSpan="3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Razem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 hMerge="1">
                  <a:txBody>
                    <a:bodyPr/>
                    <a:lstStyle/>
                    <a:p>
                      <a:endParaRPr lang="pl-PL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pl-PL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7 107,6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1,2</a:t>
                      </a:r>
                      <a:endParaRPr lang="pl-PL" sz="7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 dirty="0">
                          <a:effectLst/>
                        </a:rPr>
                        <a:t>8 597,1</a:t>
                      </a:r>
                      <a:endParaRPr lang="pl-PL" sz="700" kern="1000" dirty="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13" marR="32613" marT="0" marB="0" anchor="ctr"/>
                </a:tc>
                <a:extLst>
                  <a:ext uri="{0D108BD9-81ED-4DB2-BD59-A6C34878D82A}">
                    <a16:rowId xmlns:a16="http://schemas.microsoft.com/office/drawing/2014/main" val="727613127"/>
                  </a:ext>
                </a:extLst>
              </a:tr>
            </a:tbl>
          </a:graphicData>
        </a:graphic>
      </p:graphicFrame>
      <p:graphicFrame>
        <p:nvGraphicFramePr>
          <p:cNvPr id="10" name="Tabela 9">
            <a:extLst>
              <a:ext uri="{FF2B5EF4-FFF2-40B4-BE49-F238E27FC236}">
                <a16:creationId xmlns:a16="http://schemas.microsoft.com/office/drawing/2014/main" id="{4E4C23F6-A779-5C69-46AA-CA45189598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4562573"/>
              </p:ext>
            </p:extLst>
          </p:nvPr>
        </p:nvGraphicFramePr>
        <p:xfrm>
          <a:off x="6096000" y="1650197"/>
          <a:ext cx="5519297" cy="48693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8806">
                  <a:extLst>
                    <a:ext uri="{9D8B030D-6E8A-4147-A177-3AD203B41FA5}">
                      <a16:colId xmlns:a16="http://schemas.microsoft.com/office/drawing/2014/main" val="2045335903"/>
                    </a:ext>
                  </a:extLst>
                </a:gridCol>
                <a:gridCol w="2043886">
                  <a:extLst>
                    <a:ext uri="{9D8B030D-6E8A-4147-A177-3AD203B41FA5}">
                      <a16:colId xmlns:a16="http://schemas.microsoft.com/office/drawing/2014/main" val="2704452532"/>
                    </a:ext>
                  </a:extLst>
                </a:gridCol>
                <a:gridCol w="1311467">
                  <a:extLst>
                    <a:ext uri="{9D8B030D-6E8A-4147-A177-3AD203B41FA5}">
                      <a16:colId xmlns:a16="http://schemas.microsoft.com/office/drawing/2014/main" val="2371259008"/>
                    </a:ext>
                  </a:extLst>
                </a:gridCol>
                <a:gridCol w="659177">
                  <a:extLst>
                    <a:ext uri="{9D8B030D-6E8A-4147-A177-3AD203B41FA5}">
                      <a16:colId xmlns:a16="http://schemas.microsoft.com/office/drawing/2014/main" val="2593486318"/>
                    </a:ext>
                  </a:extLst>
                </a:gridCol>
                <a:gridCol w="754955">
                  <a:extLst>
                    <a:ext uri="{9D8B030D-6E8A-4147-A177-3AD203B41FA5}">
                      <a16:colId xmlns:a16="http://schemas.microsoft.com/office/drawing/2014/main" val="3490103101"/>
                    </a:ext>
                  </a:extLst>
                </a:gridCol>
                <a:gridCol w="631006">
                  <a:extLst>
                    <a:ext uri="{9D8B030D-6E8A-4147-A177-3AD203B41FA5}">
                      <a16:colId xmlns:a16="http://schemas.microsoft.com/office/drawing/2014/main" val="298098497"/>
                    </a:ext>
                  </a:extLst>
                </a:gridCol>
              </a:tblGrid>
              <a:tr h="79758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Lp.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 dirty="0">
                          <a:effectLst/>
                        </a:rPr>
                        <a:t>Nazwa zadania</a:t>
                      </a:r>
                      <a:endParaRPr lang="pl-PL" sz="800" kern="1000" dirty="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Materiał / średnica 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600" kern="0">
                          <a:effectLst/>
                        </a:rPr>
                        <a:t>Długość wykonanej sieci [mb]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600" kern="0">
                          <a:effectLst/>
                        </a:rPr>
                        <a:t>Koszt jednostkowy </a:t>
                      </a:r>
                      <a:br>
                        <a:rPr lang="pl-PL" sz="600" kern="0">
                          <a:effectLst/>
                        </a:rPr>
                      </a:br>
                      <a:r>
                        <a:rPr lang="pl-PL" sz="600" kern="0">
                          <a:effectLst/>
                        </a:rPr>
                        <a:t>[tys. zł]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600" kern="0">
                          <a:effectLst/>
                        </a:rPr>
                        <a:t>Wartość zadania [tys. zł]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extLst>
                  <a:ext uri="{0D108BD9-81ED-4DB2-BD59-A6C34878D82A}">
                    <a16:rowId xmlns:a16="http://schemas.microsoft.com/office/drawing/2014/main" val="2715924453"/>
                  </a:ext>
                </a:extLst>
              </a:tr>
              <a:tr h="109126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Przebudowa kanału sanitarnego ogólnospławnego na odcinku od RONDA </a:t>
                      </a:r>
                      <a:endParaRPr lang="pl-PL" sz="800" kern="1000">
                        <a:effectLst/>
                      </a:endParaRPr>
                    </a:p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(ul. Nysy Łużyckiej) do komory rozprężnej </a:t>
                      </a:r>
                      <a:endParaRPr lang="pl-PL" sz="800" kern="1000">
                        <a:effectLst/>
                      </a:endParaRPr>
                    </a:p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w ul. SOSNKOWSKIEGO w Opolu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 dirty="0">
                          <a:effectLst/>
                        </a:rPr>
                        <a:t>Rękaw CIIP/1000 </a:t>
                      </a:r>
                      <a:endParaRPr lang="pl-PL" sz="800" kern="1000" dirty="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301,0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 dirty="0">
                          <a:effectLst/>
                        </a:rPr>
                        <a:t>2,5</a:t>
                      </a:r>
                      <a:endParaRPr lang="pl-PL" sz="800" kern="1000" dirty="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740,7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extLst>
                  <a:ext uri="{0D108BD9-81ED-4DB2-BD59-A6C34878D82A}">
                    <a16:rowId xmlns:a16="http://schemas.microsoft.com/office/drawing/2014/main" val="3167162034"/>
                  </a:ext>
                </a:extLst>
              </a:tr>
              <a:tr h="475673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2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Zwrot kosztów budowy sieci kanalizacyjnej inwestorom zewnętrznym 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PVC200, PE200, PEHD200,PE90, PE63 </a:t>
                      </a:r>
                      <a:br>
                        <a:rPr lang="pl-PL" sz="700" kern="0">
                          <a:effectLst/>
                        </a:rPr>
                      </a:br>
                      <a:r>
                        <a:rPr lang="pl-PL" sz="700" kern="0">
                          <a:effectLst/>
                        </a:rPr>
                        <a:t>przepompownia ścieków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1 757,4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0,4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668,6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extLst>
                  <a:ext uri="{0D108BD9-81ED-4DB2-BD59-A6C34878D82A}">
                    <a16:rowId xmlns:a16="http://schemas.microsoft.com/office/drawing/2014/main" val="884347090"/>
                  </a:ext>
                </a:extLst>
              </a:tr>
              <a:tr h="45906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3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Rozbudowa sieci kanalizacji sanitarnej </a:t>
                      </a:r>
                      <a:endParaRPr lang="pl-PL" sz="800" kern="1000">
                        <a:effectLst/>
                      </a:endParaRPr>
                    </a:p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ul. Sienna w Opolu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PVC SN8 / 200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245,0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0,6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137,8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extLst>
                  <a:ext uri="{0D108BD9-81ED-4DB2-BD59-A6C34878D82A}">
                    <a16:rowId xmlns:a16="http://schemas.microsoft.com/office/drawing/2014/main" val="4197012991"/>
                  </a:ext>
                </a:extLst>
              </a:tr>
              <a:tr h="45906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4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Rozbudowa sieci kanalizacji sanitarnej </a:t>
                      </a:r>
                      <a:endParaRPr lang="pl-PL" sz="800" kern="1000">
                        <a:effectLst/>
                      </a:endParaRPr>
                    </a:p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w ul. Mikołaja w Opolu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PE100 SDR17/75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114,0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0,8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92,4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extLst>
                  <a:ext uri="{0D108BD9-81ED-4DB2-BD59-A6C34878D82A}">
                    <a16:rowId xmlns:a16="http://schemas.microsoft.com/office/drawing/2014/main" val="4043117734"/>
                  </a:ext>
                </a:extLst>
              </a:tr>
              <a:tr h="45906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5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Rozbudowa sieci kanalizacji sanitarnej </a:t>
                      </a:r>
                      <a:endParaRPr lang="pl-PL" sz="800" kern="1000">
                        <a:effectLst/>
                      </a:endParaRPr>
                    </a:p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w ul. Świerkli w Opolu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PVC SN8 / 200 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148,0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0,6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86,1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extLst>
                  <a:ext uri="{0D108BD9-81ED-4DB2-BD59-A6C34878D82A}">
                    <a16:rowId xmlns:a16="http://schemas.microsoft.com/office/drawing/2014/main" val="1113120152"/>
                  </a:ext>
                </a:extLst>
              </a:tr>
              <a:tr h="45906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6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Rozbudowa sieci kanalizacji sanitarnej </a:t>
                      </a:r>
                      <a:endParaRPr lang="pl-PL" sz="800" kern="1000">
                        <a:effectLst/>
                      </a:endParaRPr>
                    </a:p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w ul. Promiennej w Opolu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PE100 SDR17/75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125,0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0,4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55,3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extLst>
                  <a:ext uri="{0D108BD9-81ED-4DB2-BD59-A6C34878D82A}">
                    <a16:rowId xmlns:a16="http://schemas.microsoft.com/office/drawing/2014/main" val="998381818"/>
                  </a:ext>
                </a:extLst>
              </a:tr>
              <a:tr h="45906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7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Rozbudowa sieci kanalizacji sanitarnej </a:t>
                      </a:r>
                      <a:endParaRPr lang="pl-PL" sz="800" kern="1000">
                        <a:effectLst/>
                      </a:endParaRPr>
                    </a:p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w ul. Królewskiej w Opolu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PE100 SDR17/75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160,0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0,2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26,2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extLst>
                  <a:ext uri="{0D108BD9-81ED-4DB2-BD59-A6C34878D82A}">
                    <a16:rowId xmlns:a16="http://schemas.microsoft.com/office/drawing/2014/main" val="916909297"/>
                  </a:ext>
                </a:extLst>
              </a:tr>
              <a:tr h="209531">
                <a:tc gridSpan="3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Razem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 hMerge="1">
                  <a:txBody>
                    <a:bodyPr/>
                    <a:lstStyle/>
                    <a:p>
                      <a:endParaRPr lang="pl-PL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pl-PL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2 850,4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>
                          <a:effectLst/>
                        </a:rPr>
                        <a:t>0,6</a:t>
                      </a:r>
                      <a:endParaRPr lang="pl-PL" sz="800" kern="100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pl-PL" sz="700" kern="0" dirty="0">
                          <a:effectLst/>
                        </a:rPr>
                        <a:t>1 807,1</a:t>
                      </a:r>
                      <a:endParaRPr lang="pl-PL" sz="800" kern="1000" dirty="0">
                        <a:solidFill>
                          <a:srgbClr val="0D0D0D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712" marR="35712" marT="0" marB="0" anchor="ctr"/>
                </a:tc>
                <a:extLst>
                  <a:ext uri="{0D108BD9-81ED-4DB2-BD59-A6C34878D82A}">
                    <a16:rowId xmlns:a16="http://schemas.microsoft.com/office/drawing/2014/main" val="3207225887"/>
                  </a:ext>
                </a:extLst>
              </a:tr>
            </a:tbl>
          </a:graphicData>
        </a:graphic>
      </p:graphicFrame>
      <p:sp>
        <p:nvSpPr>
          <p:cNvPr id="2" name="Symbol zastępczy tekstu 3">
            <a:extLst>
              <a:ext uri="{FF2B5EF4-FFF2-40B4-BE49-F238E27FC236}">
                <a16:creationId xmlns:a16="http://schemas.microsoft.com/office/drawing/2014/main" id="{9B4C50A1-4C0F-3FEB-0190-E877BE8CFD3F}"/>
              </a:ext>
            </a:extLst>
          </p:cNvPr>
          <p:cNvSpPr txBox="1">
            <a:spLocks/>
          </p:cNvSpPr>
          <p:nvPr/>
        </p:nvSpPr>
        <p:spPr>
          <a:xfrm>
            <a:off x="131695" y="277902"/>
            <a:ext cx="11881202" cy="606214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pl-PL" sz="2400" b="1" dirty="0">
                <a:solidFill>
                  <a:srgbClr val="FF0000"/>
                </a:solidFill>
              </a:rPr>
              <a:t>Inwestycje i remonty w 2025 roku</a:t>
            </a:r>
          </a:p>
        </p:txBody>
      </p:sp>
      <p:pic>
        <p:nvPicPr>
          <p:cNvPr id="3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8FB3D734-E28B-35AB-C945-5F5710F954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0878" y="0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7998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336B03BC-7854-251E-A3FB-1DEBFC47F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4705350"/>
          </a:xfrm>
        </p:spPr>
        <p:txBody>
          <a:bodyPr>
            <a:normAutofit fontScale="92500" lnSpcReduction="10000"/>
          </a:bodyPr>
          <a:lstStyle/>
          <a:p>
            <a:endParaRPr lang="pl-PL" sz="18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pl-PL" sz="1800" b="1" dirty="0">
                <a:solidFill>
                  <a:srgbClr val="FF0000"/>
                </a:solidFill>
              </a:rPr>
              <a:t>FENX.02.05-IW.01-0099/24 - Woda</a:t>
            </a:r>
          </a:p>
          <a:p>
            <a:r>
              <a:rPr lang="pl-PL" sz="1800" b="1" dirty="0">
                <a:solidFill>
                  <a:schemeClr val="bg1"/>
                </a:solidFill>
              </a:rPr>
              <a:t>Najistotniejsze kontrakty realizowane w ramach projektu w 2025 roku:</a:t>
            </a:r>
          </a:p>
          <a:p>
            <a:pPr lvl="0"/>
            <a:r>
              <a:rPr lang="pl-PL" sz="1800" b="1" dirty="0">
                <a:solidFill>
                  <a:schemeClr val="bg1"/>
                </a:solidFill>
              </a:rPr>
              <a:t>Kontrakt nr 20   Przebudowa sieci wodociągowej wraz z armaturą i przyłączami w ulicach Kozielskiej (oraz Ptasia), Raciborskiej, Prudnickiej i Tarnogórskiej, Leśnickiej (oraz Chorzowskiej),</a:t>
            </a:r>
          </a:p>
          <a:p>
            <a:pPr lvl="0"/>
            <a:r>
              <a:rPr lang="pl-PL" sz="1800" b="1" dirty="0">
                <a:solidFill>
                  <a:schemeClr val="bg1"/>
                </a:solidFill>
              </a:rPr>
              <a:t>Kontrakt nr 22   Przebudowa sieci wodociągowej wraz z armaturą i przyłączami w ulicach Jana, Jaronia oraz </a:t>
            </a:r>
            <a:r>
              <a:rPr lang="pl-PL" sz="1800" b="1" dirty="0" err="1">
                <a:solidFill>
                  <a:schemeClr val="bg1"/>
                </a:solidFill>
              </a:rPr>
              <a:t>Bassego</a:t>
            </a:r>
            <a:r>
              <a:rPr lang="pl-PL" sz="1800" b="1" dirty="0">
                <a:solidFill>
                  <a:schemeClr val="bg1"/>
                </a:solidFill>
              </a:rPr>
              <a:t> w Opolu</a:t>
            </a:r>
          </a:p>
          <a:p>
            <a:pPr lvl="0"/>
            <a:r>
              <a:rPr lang="pl-PL" sz="1800" b="1" dirty="0">
                <a:solidFill>
                  <a:schemeClr val="bg1"/>
                </a:solidFill>
              </a:rPr>
              <a:t>Kontrakt nr 26   Przebudowa sieci wodociągowej ul. SOSNKOWSKIEGO w Opolu (od ul. Pużaka do ul. Grota Roweckiego - przejście podziemne w rejonie Osiedle A-K w Gosławicach)</a:t>
            </a:r>
          </a:p>
          <a:p>
            <a:pPr lvl="0"/>
            <a:r>
              <a:rPr lang="pl-PL" sz="1800" b="1" dirty="0">
                <a:solidFill>
                  <a:schemeClr val="bg1"/>
                </a:solidFill>
              </a:rPr>
              <a:t>Kontrakt nr 53   </a:t>
            </a:r>
            <a:r>
              <a:rPr lang="pl-PL" sz="1800" b="1" dirty="0" err="1">
                <a:solidFill>
                  <a:schemeClr val="bg1"/>
                </a:solidFill>
              </a:rPr>
              <a:t>Fotowoltaika</a:t>
            </a:r>
            <a:r>
              <a:rPr lang="pl-PL" sz="1800" b="1" dirty="0">
                <a:solidFill>
                  <a:schemeClr val="bg1"/>
                </a:solidFill>
              </a:rPr>
              <a:t> SUW Zawada</a:t>
            </a:r>
          </a:p>
          <a:p>
            <a:pPr lvl="0"/>
            <a:r>
              <a:rPr lang="pl-PL" sz="1800" b="1" dirty="0">
                <a:solidFill>
                  <a:schemeClr val="bg1"/>
                </a:solidFill>
              </a:rPr>
              <a:t>Kontrakt nr 58   Zakup wodomierzy do systemu monitoringu strat wody</a:t>
            </a:r>
          </a:p>
          <a:p>
            <a:pPr lvl="0"/>
            <a:r>
              <a:rPr lang="pl-PL" sz="1800" b="1" dirty="0">
                <a:solidFill>
                  <a:schemeClr val="bg1"/>
                </a:solidFill>
              </a:rPr>
              <a:t>Kontrakt nr 59   Zakup nakładek radiowych do systemu monitoringu strat wody</a:t>
            </a:r>
          </a:p>
          <a:p>
            <a:pPr marL="0" indent="0">
              <a:buNone/>
            </a:pPr>
            <a:endParaRPr lang="pl-PL" dirty="0"/>
          </a:p>
        </p:txBody>
      </p:sp>
      <p:pic>
        <p:nvPicPr>
          <p:cNvPr id="4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9168BCEF-B6CE-AA1F-0583-0AD5676514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0878" y="0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17852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BDBBA088-C13E-4E15-52F4-37A92CAD7B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05930" y="0"/>
            <a:ext cx="1127858" cy="1164437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1F64DFBB-A573-A95C-BCEA-87718E027B75}"/>
              </a:ext>
            </a:extLst>
          </p:cNvPr>
          <p:cNvSpPr txBox="1"/>
          <p:nvPr/>
        </p:nvSpPr>
        <p:spPr>
          <a:xfrm>
            <a:off x="351692" y="314235"/>
            <a:ext cx="1039092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l-PL" sz="2000" b="1" dirty="0" err="1">
                <a:solidFill>
                  <a:srgbClr val="FF0000"/>
                </a:solidFill>
              </a:rPr>
              <a:t>Bezwykopowa</a:t>
            </a:r>
            <a:r>
              <a:rPr lang="pl-PL" sz="2000" b="1" dirty="0">
                <a:solidFill>
                  <a:srgbClr val="FF0000"/>
                </a:solidFill>
              </a:rPr>
              <a:t> modernizacja czynnego kanału kanalizacji</a:t>
            </a:r>
          </a:p>
          <a:p>
            <a:pPr algn="ctr"/>
            <a:r>
              <a:rPr lang="pl-PL" sz="2000" b="1" dirty="0">
                <a:solidFill>
                  <a:srgbClr val="FF0000"/>
                </a:solidFill>
              </a:rPr>
              <a:t>sanitarnej DN1000 w ul. Sosnkowskiego i ul. Rataja w Opolu”</a:t>
            </a: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D557D945-B644-9D26-EF1C-894B68E88213}"/>
              </a:ext>
            </a:extLst>
          </p:cNvPr>
          <p:cNvSpPr txBox="1"/>
          <p:nvPr/>
        </p:nvSpPr>
        <p:spPr>
          <a:xfrm>
            <a:off x="790017" y="1362242"/>
            <a:ext cx="56685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1600" b="1" dirty="0">
                <a:solidFill>
                  <a:schemeClr val="bg1"/>
                </a:solidFill>
              </a:rPr>
              <a:t>Cel: bezawaryjny przepływ ścieków z 1/3 części Opola</a:t>
            </a:r>
          </a:p>
          <a:p>
            <a:r>
              <a:rPr lang="pl-PL" sz="1600" b="1" dirty="0">
                <a:solidFill>
                  <a:schemeClr val="bg1"/>
                </a:solidFill>
              </a:rPr>
              <a:t>I etap - 202 </a:t>
            </a:r>
            <a:r>
              <a:rPr lang="pl-PL" sz="1600" b="1" dirty="0" err="1">
                <a:solidFill>
                  <a:schemeClr val="bg1"/>
                </a:solidFill>
              </a:rPr>
              <a:t>mb</a:t>
            </a:r>
            <a:r>
              <a:rPr lang="pl-PL" sz="1600" b="1" dirty="0">
                <a:solidFill>
                  <a:schemeClr val="bg1"/>
                </a:solidFill>
              </a:rPr>
              <a:t>.</a:t>
            </a:r>
          </a:p>
          <a:p>
            <a:r>
              <a:rPr lang="pl-PL" sz="1600" b="1" dirty="0">
                <a:solidFill>
                  <a:schemeClr val="bg1"/>
                </a:solidFill>
              </a:rPr>
              <a:t>Średnica = 1000 m</a:t>
            </a:r>
          </a:p>
          <a:p>
            <a:r>
              <a:rPr lang="pl-PL" sz="1600" b="1" dirty="0">
                <a:solidFill>
                  <a:schemeClr val="bg1"/>
                </a:solidFill>
              </a:rPr>
              <a:t>Podpisana umowa 17.04.2025r. </a:t>
            </a:r>
          </a:p>
          <a:p>
            <a:r>
              <a:rPr lang="pl-PL" sz="1600" b="1" dirty="0">
                <a:solidFill>
                  <a:schemeClr val="bg1"/>
                </a:solidFill>
              </a:rPr>
              <a:t>Termin realizacji: 8 tygodni od podpisania umowy</a:t>
            </a: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5AA0AEF1-6C58-6A6D-78FA-C8641FD4F8AE}"/>
              </a:ext>
            </a:extLst>
          </p:cNvPr>
          <p:cNvSpPr txBox="1"/>
          <p:nvPr/>
        </p:nvSpPr>
        <p:spPr>
          <a:xfrm>
            <a:off x="1746504" y="2413337"/>
            <a:ext cx="779068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pl-PL" sz="2000" b="1" u="sng" dirty="0">
              <a:solidFill>
                <a:srgbClr val="FF0000"/>
              </a:solidFill>
            </a:endParaRPr>
          </a:p>
          <a:p>
            <a:pPr algn="ctr"/>
            <a:r>
              <a:rPr lang="pl-PL" sz="2000" b="1" dirty="0">
                <a:solidFill>
                  <a:srgbClr val="FF0000"/>
                </a:solidFill>
              </a:rPr>
              <a:t>Renowacja polegająca na przebudowie kanałów</a:t>
            </a:r>
          </a:p>
          <a:p>
            <a:pPr algn="ctr"/>
            <a:r>
              <a:rPr lang="pl-PL" sz="2000" b="1" dirty="0">
                <a:solidFill>
                  <a:srgbClr val="FF0000"/>
                </a:solidFill>
              </a:rPr>
              <a:t>odprowadzających ścieki z Oczyszczalni Ścieków w Opolu”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47D90F6D-C70D-9E33-14B9-C860F9D61546}"/>
              </a:ext>
            </a:extLst>
          </p:cNvPr>
          <p:cNvSpPr txBox="1"/>
          <p:nvPr/>
        </p:nvSpPr>
        <p:spPr>
          <a:xfrm>
            <a:off x="851916" y="3679876"/>
            <a:ext cx="1048816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sz="1600" b="1" dirty="0">
                <a:solidFill>
                  <a:schemeClr val="bg1"/>
                </a:solidFill>
              </a:rPr>
              <a:t>Cel: Renowacja kanałów odpływowych uszkodzonych w wyniku powodzi w 2024 roku.</a:t>
            </a:r>
          </a:p>
          <a:p>
            <a:r>
              <a:rPr lang="pl-PL" sz="1600" b="1" dirty="0">
                <a:solidFill>
                  <a:schemeClr val="bg1"/>
                </a:solidFill>
              </a:rPr>
              <a:t>Zachowanie ciągłości prawidłowego oczyszczania ścieków i odprowadzania do odbiornika  (rzeka Odra) oczyszczonych ścieków uwzględniając aspekty środowiskowe.</a:t>
            </a:r>
          </a:p>
          <a:p>
            <a:r>
              <a:rPr lang="pl-PL" sz="1600" b="1" dirty="0">
                <a:solidFill>
                  <a:schemeClr val="bg1"/>
                </a:solidFill>
              </a:rPr>
              <a:t>Całkowita wartość umowy wynosi netto:</a:t>
            </a:r>
          </a:p>
          <a:p>
            <a:r>
              <a:rPr lang="pl-PL" sz="1600" b="1" dirty="0">
                <a:solidFill>
                  <a:schemeClr val="bg1"/>
                </a:solidFill>
              </a:rPr>
              <a:t>973 400,00 zł (słownie: dziewięćset siedemdziesiąt trzy tysiące czterysta zł 00/100).</a:t>
            </a:r>
          </a:p>
          <a:p>
            <a:r>
              <a:rPr lang="pl-PL" sz="1600" b="1" dirty="0">
                <a:solidFill>
                  <a:schemeClr val="bg1"/>
                </a:solidFill>
              </a:rPr>
              <a:t>Umowa zawarta: 17.04.2025r.</a:t>
            </a:r>
          </a:p>
          <a:p>
            <a:r>
              <a:rPr lang="pl-PL" sz="1600" b="1" dirty="0">
                <a:solidFill>
                  <a:schemeClr val="bg1"/>
                </a:solidFill>
              </a:rPr>
              <a:t>Termin realizacji umowy: do 61 dni od daty zawarcia umowy;</a:t>
            </a:r>
          </a:p>
        </p:txBody>
      </p:sp>
    </p:spTree>
    <p:extLst>
      <p:ext uri="{BB962C8B-B14F-4D97-AF65-F5344CB8AC3E}">
        <p14:creationId xmlns:p14="http://schemas.microsoft.com/office/powerpoint/2010/main" val="984837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637F604B-F718-09E6-379F-EFA28BFCF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643" y="56009"/>
            <a:ext cx="9528517" cy="1507067"/>
          </a:xfrm>
        </p:spPr>
        <p:txBody>
          <a:bodyPr>
            <a:normAutofit/>
          </a:bodyPr>
          <a:lstStyle/>
          <a:p>
            <a:pPr algn="ctr"/>
            <a:r>
              <a:rPr lang="pl-PL" sz="2000" b="1" cap="none" dirty="0">
                <a:ln>
                  <a:noFill/>
                </a:ln>
                <a:solidFill>
                  <a:srgbClr val="FF0000"/>
                </a:solidFill>
              </a:rPr>
              <a:t>Modernizacja głównego kolektora kanalizacji sanitarnej o śr. 1000 mm na ul. Sosnkowskiego</a:t>
            </a:r>
            <a:br>
              <a:rPr lang="pl-PL" sz="2000" b="1" cap="none" dirty="0">
                <a:ln>
                  <a:noFill/>
                </a:ln>
                <a:solidFill>
                  <a:srgbClr val="FF0000"/>
                </a:solidFill>
              </a:rPr>
            </a:br>
            <a:endParaRPr lang="pl-PL" sz="2000" b="1" dirty="0">
              <a:solidFill>
                <a:srgbClr val="FF0000"/>
              </a:solidFill>
            </a:endParaRPr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F0C78DC5-F9D2-A200-F7C1-4A2F2EDF8C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153" y="1139483"/>
            <a:ext cx="10139759" cy="5190979"/>
          </a:xfrm>
          <a:prstGeom prst="rect">
            <a:avLst/>
          </a:prstGeom>
        </p:spPr>
      </p:pic>
      <p:pic>
        <p:nvPicPr>
          <p:cNvPr id="3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77D544DB-5EDA-E84E-8E96-18645B53C9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0878" y="0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828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28135B05-6885-F747-A1BB-1725219EC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l-PL" dirty="0"/>
          </a:p>
        </p:txBody>
      </p:sp>
      <p:pic>
        <p:nvPicPr>
          <p:cNvPr id="5" name="Symbol zastępczy zawartości 4">
            <a:extLst>
              <a:ext uri="{FF2B5EF4-FFF2-40B4-BE49-F238E27FC236}">
                <a16:creationId xmlns:a16="http://schemas.microsoft.com/office/drawing/2014/main" id="{0FCC0E4F-BD51-C36F-2E95-227ADE1C00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774" y="1207008"/>
            <a:ext cx="5602226" cy="5148072"/>
          </a:xfrm>
          <a:prstGeom prst="rect">
            <a:avLst/>
          </a:prstGeom>
        </p:spPr>
      </p:pic>
      <p:pic>
        <p:nvPicPr>
          <p:cNvPr id="7" name="Obraz 6">
            <a:extLst>
              <a:ext uri="{FF2B5EF4-FFF2-40B4-BE49-F238E27FC236}">
                <a16:creationId xmlns:a16="http://schemas.microsoft.com/office/drawing/2014/main" id="{BD246455-A3EE-C59E-4833-8BF6F00E76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438" y="1207008"/>
            <a:ext cx="5411788" cy="5148072"/>
          </a:xfrm>
          <a:prstGeom prst="rect">
            <a:avLst/>
          </a:prstGeom>
        </p:spPr>
      </p:pic>
      <p:sp>
        <p:nvSpPr>
          <p:cNvPr id="8" name="pole tekstowe 7">
            <a:extLst>
              <a:ext uri="{FF2B5EF4-FFF2-40B4-BE49-F238E27FC236}">
                <a16:creationId xmlns:a16="http://schemas.microsoft.com/office/drawing/2014/main" id="{70FADF4B-7713-3F1E-8CB4-540CB2902190}"/>
              </a:ext>
            </a:extLst>
          </p:cNvPr>
          <p:cNvSpPr txBox="1"/>
          <p:nvPr/>
        </p:nvSpPr>
        <p:spPr>
          <a:xfrm>
            <a:off x="841248" y="195364"/>
            <a:ext cx="982183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l-PL" sz="2000" b="1" dirty="0">
                <a:solidFill>
                  <a:srgbClr val="FF0000"/>
                </a:solidFill>
                <a:latin typeface="Century Gothic" panose="020B0502020202020204"/>
              </a:rPr>
              <a:t>Modernizacja głównych wylotów do Odry</a:t>
            </a:r>
            <a:endParaRPr kumimoji="0" lang="pl-PL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363087BD-94F1-BD68-2931-E6989E1E0A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3840" y="-30524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5640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ymbol zastępczy zawartości 4">
            <a:extLst>
              <a:ext uri="{FF2B5EF4-FFF2-40B4-BE49-F238E27FC236}">
                <a16:creationId xmlns:a16="http://schemas.microsoft.com/office/drawing/2014/main" id="{56EF8C28-584E-46D3-29FE-7D9875A97B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212" y="1477263"/>
            <a:ext cx="4966780" cy="4517136"/>
          </a:xfrm>
        </p:spPr>
      </p:pic>
      <p:pic>
        <p:nvPicPr>
          <p:cNvPr id="8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15230D41-9D51-12E2-C411-9E16588E1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0878" y="0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az 3">
            <a:extLst>
              <a:ext uri="{FF2B5EF4-FFF2-40B4-BE49-F238E27FC236}">
                <a16:creationId xmlns:a16="http://schemas.microsoft.com/office/drawing/2014/main" id="{B67F789C-3463-8E72-A18B-566F8E6F29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477263"/>
            <a:ext cx="4838700" cy="4521200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F1AD72B4-AEB3-12D7-F13B-01A8F4B40DE2}"/>
              </a:ext>
            </a:extLst>
          </p:cNvPr>
          <p:cNvSpPr txBox="1"/>
          <p:nvPr/>
        </p:nvSpPr>
        <p:spPr>
          <a:xfrm>
            <a:off x="841248" y="195364"/>
            <a:ext cx="982183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l-PL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Budowa sieci rozdzielczej o śr. 300 żel.  w celu przyłączenia Dzielnicy Chmielowice</a:t>
            </a:r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742610E0-0BD3-C0CB-D4BC-41AC13D6B057}"/>
              </a:ext>
            </a:extLst>
          </p:cNvPr>
          <p:cNvSpPr txBox="1"/>
          <p:nvPr/>
        </p:nvSpPr>
        <p:spPr>
          <a:xfrm>
            <a:off x="7235984" y="1549582"/>
            <a:ext cx="29306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1400" dirty="0">
                <a:highlight>
                  <a:srgbClr val="FF0000"/>
                </a:highlight>
              </a:rPr>
              <a:t>Komora pomiarowa przepływu,</a:t>
            </a:r>
          </a:p>
          <a:p>
            <a:r>
              <a:rPr lang="pl-PL" sz="1400" dirty="0">
                <a:highlight>
                  <a:srgbClr val="FF0000"/>
                </a:highlight>
              </a:rPr>
              <a:t> ciśnienia, poboru prób</a:t>
            </a:r>
          </a:p>
        </p:txBody>
      </p:sp>
      <p:sp>
        <p:nvSpPr>
          <p:cNvPr id="9" name="pole tekstowe 8">
            <a:extLst>
              <a:ext uri="{FF2B5EF4-FFF2-40B4-BE49-F238E27FC236}">
                <a16:creationId xmlns:a16="http://schemas.microsoft.com/office/drawing/2014/main" id="{C079D8A8-0968-9E85-6677-21F59DD1D733}"/>
              </a:ext>
            </a:extLst>
          </p:cNvPr>
          <p:cNvSpPr txBox="1"/>
          <p:nvPr/>
        </p:nvSpPr>
        <p:spPr>
          <a:xfrm>
            <a:off x="2025406" y="1549582"/>
            <a:ext cx="31661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sz="1400" dirty="0">
                <a:highlight>
                  <a:srgbClr val="FF0000"/>
                </a:highlight>
              </a:rPr>
              <a:t>Spinka sieci żel. 300mm z główną</a:t>
            </a:r>
          </a:p>
          <a:p>
            <a:r>
              <a:rPr lang="pl-PL" sz="1400" dirty="0">
                <a:highlight>
                  <a:srgbClr val="FF0000"/>
                </a:highlight>
              </a:rPr>
              <a:t> magistrala południową</a:t>
            </a:r>
          </a:p>
        </p:txBody>
      </p:sp>
    </p:spTree>
    <p:extLst>
      <p:ext uri="{BB962C8B-B14F-4D97-AF65-F5344CB8AC3E}">
        <p14:creationId xmlns:p14="http://schemas.microsoft.com/office/powerpoint/2010/main" val="3452023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E07FA298-6AE1-226A-9186-B06E76931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l-PL"/>
          </a:p>
        </p:txBody>
      </p:sp>
      <p:pic>
        <p:nvPicPr>
          <p:cNvPr id="5" name="Symbol zastępczy zawartości 4">
            <a:extLst>
              <a:ext uri="{FF2B5EF4-FFF2-40B4-BE49-F238E27FC236}">
                <a16:creationId xmlns:a16="http://schemas.microsoft.com/office/drawing/2014/main" id="{59B22D95-2F3D-5244-027F-8364498557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103" y="1483439"/>
            <a:ext cx="6027546" cy="4414442"/>
          </a:xfrm>
        </p:spPr>
      </p:pic>
      <p:pic>
        <p:nvPicPr>
          <p:cNvPr id="7" name="Obraz 6">
            <a:extLst>
              <a:ext uri="{FF2B5EF4-FFF2-40B4-BE49-F238E27FC236}">
                <a16:creationId xmlns:a16="http://schemas.microsoft.com/office/drawing/2014/main" id="{90B7D9C4-C4B3-6366-5608-C408E8C1B2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3680" y="1483439"/>
            <a:ext cx="5608320" cy="4414442"/>
          </a:xfrm>
          <a:prstGeom prst="rect">
            <a:avLst/>
          </a:prstGeom>
        </p:spPr>
      </p:pic>
      <p:sp>
        <p:nvSpPr>
          <p:cNvPr id="9" name="pole tekstowe 8">
            <a:extLst>
              <a:ext uri="{FF2B5EF4-FFF2-40B4-BE49-F238E27FC236}">
                <a16:creationId xmlns:a16="http://schemas.microsoft.com/office/drawing/2014/main" id="{F1A3D8AA-B357-7AC7-978D-CBB0BD49B948}"/>
              </a:ext>
            </a:extLst>
          </p:cNvPr>
          <p:cNvSpPr txBox="1"/>
          <p:nvPr/>
        </p:nvSpPr>
        <p:spPr>
          <a:xfrm>
            <a:off x="941832" y="255184"/>
            <a:ext cx="968349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l-PL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Budowa/wymiana sieci rozdzielczej o śr. </a:t>
            </a:r>
            <a:r>
              <a:rPr lang="pl-PL" sz="2400" b="1" dirty="0">
                <a:solidFill>
                  <a:srgbClr val="FF0000"/>
                </a:solidFill>
                <a:latin typeface="Century Gothic" panose="020B0502020202020204"/>
              </a:rPr>
              <a:t>DN 250</a:t>
            </a:r>
            <a:r>
              <a:rPr kumimoji="0" lang="pl-PL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żel.  w </a:t>
            </a:r>
            <a:r>
              <a:rPr lang="pl-PL" sz="2400" b="1" dirty="0">
                <a:solidFill>
                  <a:srgbClr val="FF0000"/>
                </a:solidFill>
                <a:latin typeface="Century Gothic" panose="020B0502020202020204"/>
              </a:rPr>
              <a:t>ul. Sosnkowskiego w Opolu, zastąpienie sieci wykonanej z azbestu</a:t>
            </a:r>
            <a:endParaRPr kumimoji="0" lang="pl-PL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" name="Obraz 2">
            <a:extLst>
              <a:ext uri="{FF2B5EF4-FFF2-40B4-BE49-F238E27FC236}">
                <a16:creationId xmlns:a16="http://schemas.microsoft.com/office/drawing/2014/main" id="{43DC8777-2353-E12B-4C44-49FDE801FF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99015" y="0"/>
            <a:ext cx="1127858" cy="1164437"/>
          </a:xfrm>
          <a:prstGeom prst="rect">
            <a:avLst/>
          </a:prstGeom>
        </p:spPr>
      </p:pic>
      <p:sp>
        <p:nvSpPr>
          <p:cNvPr id="4" name="pole tekstowe 3">
            <a:extLst>
              <a:ext uri="{FF2B5EF4-FFF2-40B4-BE49-F238E27FC236}">
                <a16:creationId xmlns:a16="http://schemas.microsoft.com/office/drawing/2014/main" id="{69D28DB8-B236-577B-9B99-A77015E3CA44}"/>
              </a:ext>
            </a:extLst>
          </p:cNvPr>
          <p:cNvSpPr txBox="1"/>
          <p:nvPr/>
        </p:nvSpPr>
        <p:spPr>
          <a:xfrm>
            <a:off x="3502152" y="6216883"/>
            <a:ext cx="6034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b="1" dirty="0">
                <a:solidFill>
                  <a:schemeClr val="bg1"/>
                </a:solidFill>
              </a:rPr>
              <a:t>Cel: Poprawa ciśnienia oraz ograniczenie strat wody</a:t>
            </a:r>
          </a:p>
        </p:txBody>
      </p:sp>
    </p:spTree>
    <p:extLst>
      <p:ext uri="{BB962C8B-B14F-4D97-AF65-F5344CB8AC3E}">
        <p14:creationId xmlns:p14="http://schemas.microsoft.com/office/powerpoint/2010/main" val="4995905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ymbol zastępczy zawartości 3">
            <a:extLst>
              <a:ext uri="{FF2B5EF4-FFF2-40B4-BE49-F238E27FC236}">
                <a16:creationId xmlns:a16="http://schemas.microsoft.com/office/drawing/2014/main" id="{F8BF7E4D-65A2-2853-6215-6C8136621F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5074" y="606214"/>
            <a:ext cx="4873752" cy="4605866"/>
          </a:xfrm>
          <a:prstGeom prst="rect">
            <a:avLst/>
          </a:prstGeom>
        </p:spPr>
      </p:pic>
      <p:sp>
        <p:nvSpPr>
          <p:cNvPr id="5" name="Symbol zastępczy tekstu 3">
            <a:extLst>
              <a:ext uri="{FF2B5EF4-FFF2-40B4-BE49-F238E27FC236}">
                <a16:creationId xmlns:a16="http://schemas.microsoft.com/office/drawing/2014/main" id="{4989961B-9025-7A67-0CFC-E4EE81F4CAA3}"/>
              </a:ext>
            </a:extLst>
          </p:cNvPr>
          <p:cNvSpPr txBox="1">
            <a:spLocks/>
          </p:cNvSpPr>
          <p:nvPr/>
        </p:nvSpPr>
        <p:spPr>
          <a:xfrm>
            <a:off x="576072" y="0"/>
            <a:ext cx="9893808" cy="6062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2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l-PL" sz="2000" b="1" dirty="0">
                <a:solidFill>
                  <a:srgbClr val="FF0000"/>
                </a:solidFill>
              </a:rPr>
              <a:t>Budowa stacjonarnego systemu odczytu wodomierzy </a:t>
            </a:r>
            <a:r>
              <a:rPr lang="pl-PL" sz="2000" b="1" dirty="0" err="1">
                <a:solidFill>
                  <a:srgbClr val="FF0000"/>
                </a:solidFill>
              </a:rPr>
              <a:t>LoRaWAN</a:t>
            </a:r>
            <a:endParaRPr lang="pl-PL" sz="2000" b="1" dirty="0">
              <a:solidFill>
                <a:srgbClr val="FF0000"/>
              </a:solidFill>
            </a:endParaRPr>
          </a:p>
        </p:txBody>
      </p:sp>
      <p:pic>
        <p:nvPicPr>
          <p:cNvPr id="6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78FD0D00-1190-8514-5A30-6A8EAD0FA5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0491" y="0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az 9">
            <a:extLst>
              <a:ext uri="{FF2B5EF4-FFF2-40B4-BE49-F238E27FC236}">
                <a16:creationId xmlns:a16="http://schemas.microsoft.com/office/drawing/2014/main" id="{279CD7A7-3D3E-E027-3519-28D2C40FE0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0413" y="606214"/>
            <a:ext cx="5080465" cy="2240280"/>
          </a:xfrm>
          <a:prstGeom prst="rect">
            <a:avLst/>
          </a:prstGeom>
        </p:spPr>
      </p:pic>
      <p:pic>
        <p:nvPicPr>
          <p:cNvPr id="12" name="Obraz 11">
            <a:extLst>
              <a:ext uri="{FF2B5EF4-FFF2-40B4-BE49-F238E27FC236}">
                <a16:creationId xmlns:a16="http://schemas.microsoft.com/office/drawing/2014/main" id="{CD0F43AA-0564-E6A6-53AB-B388BBF0CC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0413" y="2904128"/>
            <a:ext cx="5080465" cy="1897827"/>
          </a:xfrm>
          <a:prstGeom prst="rect">
            <a:avLst/>
          </a:prstGeom>
        </p:spPr>
      </p:pic>
      <p:pic>
        <p:nvPicPr>
          <p:cNvPr id="14" name="Obraz 13">
            <a:extLst>
              <a:ext uri="{FF2B5EF4-FFF2-40B4-BE49-F238E27FC236}">
                <a16:creationId xmlns:a16="http://schemas.microsoft.com/office/drawing/2014/main" id="{5E934857-C7EB-A551-D0CC-6581DECD90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30413" y="4859589"/>
            <a:ext cx="5080465" cy="1897827"/>
          </a:xfrm>
          <a:prstGeom prst="rect">
            <a:avLst/>
          </a:prstGeom>
        </p:spPr>
      </p:pic>
      <p:sp>
        <p:nvSpPr>
          <p:cNvPr id="15" name="pole tekstowe 14">
            <a:extLst>
              <a:ext uri="{FF2B5EF4-FFF2-40B4-BE49-F238E27FC236}">
                <a16:creationId xmlns:a16="http://schemas.microsoft.com/office/drawing/2014/main" id="{FD166EFA-696F-5368-09F9-C2D7DCBB511B}"/>
              </a:ext>
            </a:extLst>
          </p:cNvPr>
          <p:cNvSpPr txBox="1"/>
          <p:nvPr/>
        </p:nvSpPr>
        <p:spPr>
          <a:xfrm>
            <a:off x="235074" y="5623836"/>
            <a:ext cx="471716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sz="1400" b="1" dirty="0" err="1">
                <a:solidFill>
                  <a:schemeClr val="bg1"/>
                </a:solidFill>
              </a:rPr>
              <a:t>Grudzice</a:t>
            </a:r>
            <a:r>
              <a:rPr lang="pl-PL" sz="1400" b="1" dirty="0">
                <a:solidFill>
                  <a:schemeClr val="bg1"/>
                </a:solidFill>
              </a:rPr>
              <a:t> (1252)+Malina (424)+ Zakrzów (546) + Winów (297) + Wróblin (154, w trakcie)                      </a:t>
            </a:r>
            <a:r>
              <a:rPr lang="pl-PL" dirty="0"/>
              <a:t>SUMA= 2673 sztuk</a:t>
            </a:r>
          </a:p>
        </p:txBody>
      </p:sp>
    </p:spTree>
    <p:extLst>
      <p:ext uri="{BB962C8B-B14F-4D97-AF65-F5344CB8AC3E}">
        <p14:creationId xmlns:p14="http://schemas.microsoft.com/office/powerpoint/2010/main" val="9854179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A221D654-F68E-D133-D2E2-948455165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l-PL"/>
          </a:p>
        </p:txBody>
      </p:sp>
      <p:pic>
        <p:nvPicPr>
          <p:cNvPr id="6" name="Symbol zastępczy obrazu 5">
            <a:extLst>
              <a:ext uri="{FF2B5EF4-FFF2-40B4-BE49-F238E27FC236}">
                <a16:creationId xmlns:a16="http://schemas.microsoft.com/office/drawing/2014/main" id="{7F03C4A9-63B8-D224-D715-7C265582193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99" r="17799"/>
          <a:stretch>
            <a:fillRect/>
          </a:stretch>
        </p:blipFill>
        <p:spPr>
          <a:xfrm rot="5400000">
            <a:off x="-606440" y="2054339"/>
            <a:ext cx="5126638" cy="3346831"/>
          </a:xfrm>
        </p:spPr>
      </p:pic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64A81C0C-5455-A783-11E9-213597445DA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pl-PL" dirty="0"/>
          </a:p>
        </p:txBody>
      </p:sp>
      <p:pic>
        <p:nvPicPr>
          <p:cNvPr id="8" name="Obraz 7">
            <a:extLst>
              <a:ext uri="{FF2B5EF4-FFF2-40B4-BE49-F238E27FC236}">
                <a16:creationId xmlns:a16="http://schemas.microsoft.com/office/drawing/2014/main" id="{9B278986-6674-6A7E-4924-D8D25F549C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67536" y="1910535"/>
            <a:ext cx="5040954" cy="3548762"/>
          </a:xfrm>
          <a:prstGeom prst="rect">
            <a:avLst/>
          </a:prstGeom>
        </p:spPr>
      </p:pic>
      <p:pic>
        <p:nvPicPr>
          <p:cNvPr id="10" name="Obraz 9">
            <a:extLst>
              <a:ext uri="{FF2B5EF4-FFF2-40B4-BE49-F238E27FC236}">
                <a16:creationId xmlns:a16="http://schemas.microsoft.com/office/drawing/2014/main" id="{D5D74C0B-E734-F574-77DF-CC23459F1B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5592" y="1164437"/>
            <a:ext cx="3886200" cy="5126637"/>
          </a:xfrm>
          <a:prstGeom prst="rect">
            <a:avLst/>
          </a:prstGeom>
        </p:spPr>
      </p:pic>
      <p:sp>
        <p:nvSpPr>
          <p:cNvPr id="3" name="Symbol zastępczy tekstu 3">
            <a:extLst>
              <a:ext uri="{FF2B5EF4-FFF2-40B4-BE49-F238E27FC236}">
                <a16:creationId xmlns:a16="http://schemas.microsoft.com/office/drawing/2014/main" id="{150EDC04-57D9-A56E-AD8B-38CD55364B21}"/>
              </a:ext>
            </a:extLst>
          </p:cNvPr>
          <p:cNvSpPr txBox="1">
            <a:spLocks/>
          </p:cNvSpPr>
          <p:nvPr/>
        </p:nvSpPr>
        <p:spPr>
          <a:xfrm>
            <a:off x="-68136" y="46392"/>
            <a:ext cx="10948367" cy="78571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2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l-PL" sz="2000" b="1" dirty="0">
                <a:solidFill>
                  <a:srgbClr val="FF0000"/>
                </a:solidFill>
              </a:rPr>
              <a:t>Przebudowa głównych rurociągów wody surowej na SUW Zawada </a:t>
            </a:r>
          </a:p>
          <a:p>
            <a:pPr algn="ctr"/>
            <a:r>
              <a:rPr lang="pl-PL" sz="2000" b="1" dirty="0">
                <a:solidFill>
                  <a:srgbClr val="FF0000"/>
                </a:solidFill>
              </a:rPr>
              <a:t>– napływ na </a:t>
            </a:r>
            <a:r>
              <a:rPr lang="pl-PL" sz="2000" b="1" dirty="0">
                <a:solidFill>
                  <a:srgbClr val="FF0000"/>
                </a:solidFill>
                <a:latin typeface="+mj-lt"/>
              </a:rPr>
              <a:t>wieże</a:t>
            </a:r>
            <a:r>
              <a:rPr lang="pl-PL" sz="2000" b="1" dirty="0">
                <a:solidFill>
                  <a:srgbClr val="FF0000"/>
                </a:solidFill>
              </a:rPr>
              <a:t> napowietrzania</a:t>
            </a: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79A32873-9260-9CB8-07FA-92E1447E60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80231" y="-15293"/>
            <a:ext cx="1127858" cy="1164437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75C2D90C-7EEB-A2C4-65AC-4400C4000EBC}"/>
              </a:ext>
            </a:extLst>
          </p:cNvPr>
          <p:cNvSpPr txBox="1"/>
          <p:nvPr/>
        </p:nvSpPr>
        <p:spPr>
          <a:xfrm>
            <a:off x="1289304" y="6291074"/>
            <a:ext cx="1965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dirty="0"/>
              <a:t>Po modernizacji</a:t>
            </a:r>
          </a:p>
        </p:txBody>
      </p:sp>
    </p:spTree>
    <p:extLst>
      <p:ext uri="{BB962C8B-B14F-4D97-AF65-F5344CB8AC3E}">
        <p14:creationId xmlns:p14="http://schemas.microsoft.com/office/powerpoint/2010/main" val="749950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EC9478F1-BC68-1B8B-7EFD-E0BFBAD2FE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315" y="2404783"/>
            <a:ext cx="6023370" cy="2048434"/>
          </a:xfrm>
          <a:prstGeom prst="rect">
            <a:avLst/>
          </a:prstGeom>
        </p:spPr>
      </p:pic>
      <p:pic>
        <p:nvPicPr>
          <p:cNvPr id="9" name="Obraz 8">
            <a:extLst>
              <a:ext uri="{FF2B5EF4-FFF2-40B4-BE49-F238E27FC236}">
                <a16:creationId xmlns:a16="http://schemas.microsoft.com/office/drawing/2014/main" id="{62DB18EB-77CA-27A5-28C4-279A508479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698" y="1668147"/>
            <a:ext cx="3481872" cy="2752344"/>
          </a:xfrm>
          <a:prstGeom prst="rect">
            <a:avLst/>
          </a:prstGeom>
        </p:spPr>
      </p:pic>
      <p:pic>
        <p:nvPicPr>
          <p:cNvPr id="10" name="Symbol zastępczy obrazu 5">
            <a:extLst>
              <a:ext uri="{FF2B5EF4-FFF2-40B4-BE49-F238E27FC236}">
                <a16:creationId xmlns:a16="http://schemas.microsoft.com/office/drawing/2014/main" id="{5C7C829D-4C70-B0BD-C0E7-F85FB66914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69" r="26069"/>
          <a:stretch>
            <a:fillRect/>
          </a:stretch>
        </p:blipFill>
        <p:spPr>
          <a:xfrm>
            <a:off x="5547894" y="1512699"/>
            <a:ext cx="6019799" cy="4829556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14" name="Symbol zastępczy tekstu 3">
            <a:extLst>
              <a:ext uri="{FF2B5EF4-FFF2-40B4-BE49-F238E27FC236}">
                <a16:creationId xmlns:a16="http://schemas.microsoft.com/office/drawing/2014/main" id="{2715D42B-5D92-F281-A829-722D07B44A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13509" y="212637"/>
            <a:ext cx="11881202" cy="606214"/>
          </a:xfrm>
        </p:spPr>
        <p:txBody>
          <a:bodyPr>
            <a:noAutofit/>
          </a:bodyPr>
          <a:lstStyle/>
          <a:p>
            <a:pPr algn="ctr"/>
            <a:r>
              <a:rPr lang="pl-PL" sz="2400" b="1" dirty="0">
                <a:solidFill>
                  <a:srgbClr val="FF0000"/>
                </a:solidFill>
              </a:rPr>
              <a:t>SUW Zawada: Filtry pośpieszne otwarte</a:t>
            </a:r>
          </a:p>
        </p:txBody>
      </p:sp>
      <p:cxnSp>
        <p:nvCxnSpPr>
          <p:cNvPr id="16" name="Łącznik prosty ze strzałką 15">
            <a:extLst>
              <a:ext uri="{FF2B5EF4-FFF2-40B4-BE49-F238E27FC236}">
                <a16:creationId xmlns:a16="http://schemas.microsoft.com/office/drawing/2014/main" id="{5DC294D2-86B2-6DE7-E988-474D53488906}"/>
              </a:ext>
            </a:extLst>
          </p:cNvPr>
          <p:cNvCxnSpPr/>
          <p:nvPr/>
        </p:nvCxnSpPr>
        <p:spPr>
          <a:xfrm>
            <a:off x="3084315" y="2590800"/>
            <a:ext cx="3773685" cy="130454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2" name="Obraz 1">
            <a:extLst>
              <a:ext uri="{FF2B5EF4-FFF2-40B4-BE49-F238E27FC236}">
                <a16:creationId xmlns:a16="http://schemas.microsoft.com/office/drawing/2014/main" id="{562096F1-CB0B-697A-4287-0361746DB9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64142" y="-66474"/>
            <a:ext cx="1127858" cy="1164437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60372EF2-FDCA-57C7-77FA-77933199973B}"/>
              </a:ext>
            </a:extLst>
          </p:cNvPr>
          <p:cNvSpPr txBox="1"/>
          <p:nvPr/>
        </p:nvSpPr>
        <p:spPr>
          <a:xfrm>
            <a:off x="624307" y="4453217"/>
            <a:ext cx="496321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dirty="0"/>
              <a:t>Budowa farmy fotowoltaicznej</a:t>
            </a:r>
          </a:p>
          <a:p>
            <a:r>
              <a:rPr lang="pl-PL" dirty="0"/>
              <a:t>o mocy: 2 x 50kWp (tylko własne zużycie)</a:t>
            </a:r>
          </a:p>
          <a:p>
            <a:r>
              <a:rPr lang="pl-PL" dirty="0"/>
              <a:t>Udział energii słonecznej w </a:t>
            </a:r>
          </a:p>
          <a:p>
            <a:r>
              <a:rPr lang="pl-PL" dirty="0"/>
              <a:t>pokryciu zapotrzebowania na energię </a:t>
            </a:r>
          </a:p>
          <a:p>
            <a:r>
              <a:rPr lang="pl-PL" dirty="0"/>
              <a:t>SUW Zawada = 5%</a:t>
            </a:r>
          </a:p>
          <a:p>
            <a:r>
              <a:rPr lang="pl-PL" dirty="0"/>
              <a:t>Okres zwrotu bez dofinansowania = 4 lata</a:t>
            </a:r>
          </a:p>
          <a:p>
            <a:r>
              <a:rPr lang="pl-PL" dirty="0"/>
              <a:t>Koszt = ok. 190 000 PLN</a:t>
            </a:r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42585686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ymbol zastępczy zawartości 3">
            <a:extLst>
              <a:ext uri="{FF2B5EF4-FFF2-40B4-BE49-F238E27FC236}">
                <a16:creationId xmlns:a16="http://schemas.microsoft.com/office/drawing/2014/main" id="{14965C73-12F0-76F1-13F1-7CA12E974A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353" y="1407618"/>
            <a:ext cx="5743349" cy="4975417"/>
          </a:xfrm>
          <a:prstGeom prst="rect">
            <a:avLst/>
          </a:prstGeom>
        </p:spPr>
      </p:pic>
      <p:sp>
        <p:nvSpPr>
          <p:cNvPr id="5" name="Symbol zastępczy tekstu 3">
            <a:extLst>
              <a:ext uri="{FF2B5EF4-FFF2-40B4-BE49-F238E27FC236}">
                <a16:creationId xmlns:a16="http://schemas.microsoft.com/office/drawing/2014/main" id="{981D917D-2BA1-C39D-34B3-BA65EF8BB4E1}"/>
              </a:ext>
            </a:extLst>
          </p:cNvPr>
          <p:cNvSpPr txBox="1">
            <a:spLocks/>
          </p:cNvSpPr>
          <p:nvPr/>
        </p:nvSpPr>
        <p:spPr>
          <a:xfrm>
            <a:off x="-313509" y="212637"/>
            <a:ext cx="11881202" cy="606214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pl-PL" b="1" dirty="0">
                <a:solidFill>
                  <a:srgbClr val="FF0000"/>
                </a:solidFill>
              </a:rPr>
              <a:t>SUW Zawada: Farma fotowoltaiczna </a:t>
            </a:r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431EF159-0A37-8A33-415F-A8990D8D6A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42789" y="0"/>
            <a:ext cx="1127858" cy="1164437"/>
          </a:xfrm>
          <a:prstGeom prst="rect">
            <a:avLst/>
          </a:prstGeom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9B188271-95D7-1F12-46B2-52B132AD1A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407618"/>
            <a:ext cx="5874647" cy="4975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2272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609C5DD6-B3EC-58F1-41EB-60A7FF23C3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2804" y="1367143"/>
            <a:ext cx="5194004" cy="2294914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939F7DC2-A071-143F-968C-7CC3B20BEA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854" y="1335254"/>
            <a:ext cx="5015293" cy="5400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ymbol zastępczy tekstu 3">
            <a:extLst>
              <a:ext uri="{FF2B5EF4-FFF2-40B4-BE49-F238E27FC236}">
                <a16:creationId xmlns:a16="http://schemas.microsoft.com/office/drawing/2014/main" id="{97EC9E44-5C78-9DF7-7095-2A9850F025CB}"/>
              </a:ext>
            </a:extLst>
          </p:cNvPr>
          <p:cNvSpPr txBox="1">
            <a:spLocks/>
          </p:cNvSpPr>
          <p:nvPr/>
        </p:nvSpPr>
        <p:spPr>
          <a:xfrm>
            <a:off x="59224" y="122338"/>
            <a:ext cx="10817512" cy="6062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2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l-PL" sz="2000" b="1" dirty="0">
                <a:solidFill>
                  <a:srgbClr val="FF0000"/>
                </a:solidFill>
              </a:rPr>
              <a:t>Koncepcja budowy farmy fotowoltaicznej na SUW Grotowice</a:t>
            </a:r>
          </a:p>
        </p:txBody>
      </p:sp>
      <p:pic>
        <p:nvPicPr>
          <p:cNvPr id="8" name="Obraz 7">
            <a:extLst>
              <a:ext uri="{FF2B5EF4-FFF2-40B4-BE49-F238E27FC236}">
                <a16:creationId xmlns:a16="http://schemas.microsoft.com/office/drawing/2014/main" id="{58F694F2-8495-BA2C-2563-C2AD22E38F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6736" y="0"/>
            <a:ext cx="1127858" cy="1164437"/>
          </a:xfrm>
          <a:prstGeom prst="rect">
            <a:avLst/>
          </a:prstGeom>
        </p:spPr>
      </p:pic>
      <p:sp>
        <p:nvSpPr>
          <p:cNvPr id="4" name="pole tekstowe 3">
            <a:extLst>
              <a:ext uri="{FF2B5EF4-FFF2-40B4-BE49-F238E27FC236}">
                <a16:creationId xmlns:a16="http://schemas.microsoft.com/office/drawing/2014/main" id="{13CB16B1-B0D6-29AF-3AFA-AC783DDEAE20}"/>
              </a:ext>
            </a:extLst>
          </p:cNvPr>
          <p:cNvSpPr txBox="1"/>
          <p:nvPr/>
        </p:nvSpPr>
        <p:spPr>
          <a:xfrm>
            <a:off x="5467900" y="3875038"/>
            <a:ext cx="610362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b="1" dirty="0">
                <a:solidFill>
                  <a:schemeClr val="bg1"/>
                </a:solidFill>
              </a:rPr>
              <a:t>Budowa farmy fotowoltaicznej</a:t>
            </a:r>
          </a:p>
          <a:p>
            <a:r>
              <a:rPr lang="pl-PL" b="1" dirty="0">
                <a:solidFill>
                  <a:schemeClr val="bg1"/>
                </a:solidFill>
              </a:rPr>
              <a:t>o mocy: 2 x 150kWp (tylko własne zużycie)</a:t>
            </a:r>
          </a:p>
          <a:p>
            <a:r>
              <a:rPr lang="pl-PL" b="1" dirty="0">
                <a:solidFill>
                  <a:schemeClr val="bg1"/>
                </a:solidFill>
              </a:rPr>
              <a:t>Udział energii słonecznej w </a:t>
            </a:r>
          </a:p>
          <a:p>
            <a:r>
              <a:rPr lang="pl-PL" b="1" dirty="0">
                <a:solidFill>
                  <a:schemeClr val="bg1"/>
                </a:solidFill>
              </a:rPr>
              <a:t>pokryciu zapotrzebowania na energię </a:t>
            </a:r>
          </a:p>
          <a:p>
            <a:r>
              <a:rPr lang="pl-PL" b="1" dirty="0">
                <a:solidFill>
                  <a:schemeClr val="bg1"/>
                </a:solidFill>
              </a:rPr>
              <a:t>SUW Grotowice = 20%</a:t>
            </a:r>
          </a:p>
          <a:p>
            <a:endParaRPr lang="pl-PL" dirty="0"/>
          </a:p>
        </p:txBody>
      </p:sp>
      <p:cxnSp>
        <p:nvCxnSpPr>
          <p:cNvPr id="9" name="Łącznik prosty ze strzałką 8">
            <a:extLst>
              <a:ext uri="{FF2B5EF4-FFF2-40B4-BE49-F238E27FC236}">
                <a16:creationId xmlns:a16="http://schemas.microsoft.com/office/drawing/2014/main" id="{DAB86EA4-B3C9-8431-A6FD-24B6D4139A27}"/>
              </a:ext>
            </a:extLst>
          </p:cNvPr>
          <p:cNvCxnSpPr/>
          <p:nvPr/>
        </p:nvCxnSpPr>
        <p:spPr>
          <a:xfrm flipV="1">
            <a:off x="2487168" y="2514600"/>
            <a:ext cx="6227064" cy="104241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41277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az 10">
            <a:extLst>
              <a:ext uri="{FF2B5EF4-FFF2-40B4-BE49-F238E27FC236}">
                <a16:creationId xmlns:a16="http://schemas.microsoft.com/office/drawing/2014/main" id="{EC3C2F9C-5EDC-A390-A0DE-13E0582A71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8653" y="3994398"/>
            <a:ext cx="5241100" cy="2741264"/>
          </a:xfrm>
          <a:prstGeom prst="rect">
            <a:avLst/>
          </a:prstGeom>
        </p:spPr>
      </p:pic>
      <p:pic>
        <p:nvPicPr>
          <p:cNvPr id="12" name="Obraz 11">
            <a:extLst>
              <a:ext uri="{FF2B5EF4-FFF2-40B4-BE49-F238E27FC236}">
                <a16:creationId xmlns:a16="http://schemas.microsoft.com/office/drawing/2014/main" id="{F0E3006F-91F9-75C0-1BA5-B6576493A3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428" y="3994399"/>
            <a:ext cx="5241100" cy="2741263"/>
          </a:xfrm>
          <a:prstGeom prst="rect">
            <a:avLst/>
          </a:prstGeom>
        </p:spPr>
      </p:pic>
      <p:pic>
        <p:nvPicPr>
          <p:cNvPr id="5" name="Symbol zastępczy zawartości 4">
            <a:extLst>
              <a:ext uri="{FF2B5EF4-FFF2-40B4-BE49-F238E27FC236}">
                <a16:creationId xmlns:a16="http://schemas.microsoft.com/office/drawing/2014/main" id="{02953A1B-10F1-ABB0-FE2D-720D0BE971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428" y="1010190"/>
            <a:ext cx="5241100" cy="2894298"/>
          </a:xfrm>
          <a:prstGeom prst="rect">
            <a:avLst/>
          </a:prstGeom>
        </p:spPr>
      </p:pic>
      <p:pic>
        <p:nvPicPr>
          <p:cNvPr id="9" name="Obraz 8">
            <a:extLst>
              <a:ext uri="{FF2B5EF4-FFF2-40B4-BE49-F238E27FC236}">
                <a16:creationId xmlns:a16="http://schemas.microsoft.com/office/drawing/2014/main" id="{24D723B2-9541-BB88-35CB-A5099E639D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8653" y="1010190"/>
            <a:ext cx="5241100" cy="2894298"/>
          </a:xfrm>
          <a:prstGeom prst="rect">
            <a:avLst/>
          </a:prstGeom>
        </p:spPr>
      </p:pic>
      <p:sp>
        <p:nvSpPr>
          <p:cNvPr id="13" name="Symbol zastępczy tekstu 3">
            <a:extLst>
              <a:ext uri="{FF2B5EF4-FFF2-40B4-BE49-F238E27FC236}">
                <a16:creationId xmlns:a16="http://schemas.microsoft.com/office/drawing/2014/main" id="{654FB50A-DD6D-0B2C-F68E-29F8977C6CB1}"/>
              </a:ext>
            </a:extLst>
          </p:cNvPr>
          <p:cNvSpPr txBox="1">
            <a:spLocks/>
          </p:cNvSpPr>
          <p:nvPr/>
        </p:nvSpPr>
        <p:spPr>
          <a:xfrm>
            <a:off x="59224" y="122338"/>
            <a:ext cx="10751654" cy="60621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2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9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l-PL" sz="2400" b="1" dirty="0">
                <a:solidFill>
                  <a:srgbClr val="FF0000"/>
                </a:solidFill>
              </a:rPr>
              <a:t>Wymiana taboru samochodowego, sprzętu specjalistycznego, zakup agregatów prądotwórczych </a:t>
            </a:r>
          </a:p>
        </p:txBody>
      </p:sp>
      <p:pic>
        <p:nvPicPr>
          <p:cNvPr id="14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17DCA66D-F976-41C3-029C-5F41293E64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0878" y="0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80743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Text Box 2"/>
          <p:cNvSpPr txBox="1">
            <a:spLocks noChangeArrowheads="1"/>
          </p:cNvSpPr>
          <p:nvPr/>
        </p:nvSpPr>
        <p:spPr bwMode="auto">
          <a:xfrm>
            <a:off x="4848226" y="3133726"/>
            <a:ext cx="2879725" cy="36671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pl-PL" b="1" dirty="0">
                <a:solidFill>
                  <a:srgbClr val="FF0000"/>
                </a:solidFill>
                <a:latin typeface="Times New Roman" pitchFamily="18" charset="0"/>
              </a:rPr>
              <a:t>System energetyczny</a:t>
            </a:r>
            <a:endParaRPr lang="en-US" b="1" dirty="0">
              <a:solidFill>
                <a:srgbClr val="FF0000"/>
              </a:solidFill>
              <a:latin typeface="Times New Roman" pitchFamily="18" charset="0"/>
            </a:endParaRP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4872039" y="2492376"/>
            <a:ext cx="414337" cy="614363"/>
            <a:chOff x="612" y="2863"/>
            <a:chExt cx="261" cy="387"/>
          </a:xfrm>
        </p:grpSpPr>
        <p:pic>
          <p:nvPicPr>
            <p:cNvPr id="18470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12" y="2863"/>
              <a:ext cx="261" cy="3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71" name="Freeform 5"/>
            <p:cNvSpPr>
              <a:spLocks/>
            </p:cNvSpPr>
            <p:nvPr/>
          </p:nvSpPr>
          <p:spPr bwMode="auto">
            <a:xfrm>
              <a:off x="613" y="3120"/>
              <a:ext cx="256" cy="130"/>
            </a:xfrm>
            <a:custGeom>
              <a:avLst/>
              <a:gdLst>
                <a:gd name="T0" fmla="*/ 256 w 256"/>
                <a:gd name="T1" fmla="*/ 0 h 130"/>
                <a:gd name="T2" fmla="*/ 256 w 256"/>
                <a:gd name="T3" fmla="*/ 130 h 130"/>
                <a:gd name="T4" fmla="*/ 2 w 256"/>
                <a:gd name="T5" fmla="*/ 130 h 130"/>
                <a:gd name="T6" fmla="*/ 0 w 256"/>
                <a:gd name="T7" fmla="*/ 14 h 130"/>
                <a:gd name="T8" fmla="*/ 0 w 256"/>
                <a:gd name="T9" fmla="*/ 0 h 130"/>
                <a:gd name="T10" fmla="*/ 256 w 256"/>
                <a:gd name="T11" fmla="*/ 0 h 13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56"/>
                <a:gd name="T19" fmla="*/ 0 h 130"/>
                <a:gd name="T20" fmla="*/ 256 w 256"/>
                <a:gd name="T21" fmla="*/ 130 h 13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56" h="130">
                  <a:moveTo>
                    <a:pt x="256" y="0"/>
                  </a:moveTo>
                  <a:lnTo>
                    <a:pt x="256" y="130"/>
                  </a:lnTo>
                  <a:lnTo>
                    <a:pt x="2" y="130"/>
                  </a:lnTo>
                  <a:lnTo>
                    <a:pt x="0" y="14"/>
                  </a:ln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rgbClr val="008000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pl-PL"/>
            </a:p>
          </p:txBody>
        </p:sp>
      </p:grpSp>
      <p:grpSp>
        <p:nvGrpSpPr>
          <p:cNvPr id="3" name="Group 6"/>
          <p:cNvGrpSpPr>
            <a:grpSpLocks/>
          </p:cNvGrpSpPr>
          <p:nvPr/>
        </p:nvGrpSpPr>
        <p:grpSpPr bwMode="auto">
          <a:xfrm>
            <a:off x="6024564" y="3500438"/>
            <a:ext cx="414337" cy="614362"/>
            <a:chOff x="612" y="2863"/>
            <a:chExt cx="261" cy="387"/>
          </a:xfrm>
        </p:grpSpPr>
        <p:pic>
          <p:nvPicPr>
            <p:cNvPr id="18468" name="Picture 7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12" y="2863"/>
              <a:ext cx="261" cy="3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69" name="Freeform 8"/>
            <p:cNvSpPr>
              <a:spLocks/>
            </p:cNvSpPr>
            <p:nvPr/>
          </p:nvSpPr>
          <p:spPr bwMode="auto">
            <a:xfrm>
              <a:off x="613" y="3120"/>
              <a:ext cx="256" cy="130"/>
            </a:xfrm>
            <a:custGeom>
              <a:avLst/>
              <a:gdLst>
                <a:gd name="T0" fmla="*/ 256 w 256"/>
                <a:gd name="T1" fmla="*/ 0 h 130"/>
                <a:gd name="T2" fmla="*/ 256 w 256"/>
                <a:gd name="T3" fmla="*/ 130 h 130"/>
                <a:gd name="T4" fmla="*/ 2 w 256"/>
                <a:gd name="T5" fmla="*/ 130 h 130"/>
                <a:gd name="T6" fmla="*/ 0 w 256"/>
                <a:gd name="T7" fmla="*/ 14 h 130"/>
                <a:gd name="T8" fmla="*/ 0 w 256"/>
                <a:gd name="T9" fmla="*/ 0 h 130"/>
                <a:gd name="T10" fmla="*/ 256 w 256"/>
                <a:gd name="T11" fmla="*/ 0 h 13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56"/>
                <a:gd name="T19" fmla="*/ 0 h 130"/>
                <a:gd name="T20" fmla="*/ 256 w 256"/>
                <a:gd name="T21" fmla="*/ 130 h 13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56" h="130">
                  <a:moveTo>
                    <a:pt x="256" y="0"/>
                  </a:moveTo>
                  <a:lnTo>
                    <a:pt x="256" y="130"/>
                  </a:lnTo>
                  <a:lnTo>
                    <a:pt x="2" y="130"/>
                  </a:lnTo>
                  <a:lnTo>
                    <a:pt x="0" y="14"/>
                  </a:ln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rgbClr val="008000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pl-PL"/>
            </a:p>
          </p:txBody>
        </p:sp>
      </p:grpSp>
      <p:grpSp>
        <p:nvGrpSpPr>
          <p:cNvPr id="4" name="Group 9"/>
          <p:cNvGrpSpPr>
            <a:grpSpLocks/>
          </p:cNvGrpSpPr>
          <p:nvPr/>
        </p:nvGrpSpPr>
        <p:grpSpPr bwMode="auto">
          <a:xfrm>
            <a:off x="6024564" y="2492376"/>
            <a:ext cx="414337" cy="614363"/>
            <a:chOff x="612" y="2863"/>
            <a:chExt cx="261" cy="387"/>
          </a:xfrm>
        </p:grpSpPr>
        <p:pic>
          <p:nvPicPr>
            <p:cNvPr id="18466" name="Picture 1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12" y="2863"/>
              <a:ext cx="261" cy="3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67" name="Freeform 11"/>
            <p:cNvSpPr>
              <a:spLocks/>
            </p:cNvSpPr>
            <p:nvPr/>
          </p:nvSpPr>
          <p:spPr bwMode="auto">
            <a:xfrm>
              <a:off x="613" y="3120"/>
              <a:ext cx="256" cy="130"/>
            </a:xfrm>
            <a:custGeom>
              <a:avLst/>
              <a:gdLst>
                <a:gd name="T0" fmla="*/ 256 w 256"/>
                <a:gd name="T1" fmla="*/ 0 h 130"/>
                <a:gd name="T2" fmla="*/ 256 w 256"/>
                <a:gd name="T3" fmla="*/ 130 h 130"/>
                <a:gd name="T4" fmla="*/ 2 w 256"/>
                <a:gd name="T5" fmla="*/ 130 h 130"/>
                <a:gd name="T6" fmla="*/ 0 w 256"/>
                <a:gd name="T7" fmla="*/ 14 h 130"/>
                <a:gd name="T8" fmla="*/ 0 w 256"/>
                <a:gd name="T9" fmla="*/ 0 h 130"/>
                <a:gd name="T10" fmla="*/ 256 w 256"/>
                <a:gd name="T11" fmla="*/ 0 h 13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56"/>
                <a:gd name="T19" fmla="*/ 0 h 130"/>
                <a:gd name="T20" fmla="*/ 256 w 256"/>
                <a:gd name="T21" fmla="*/ 130 h 13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56" h="130">
                  <a:moveTo>
                    <a:pt x="256" y="0"/>
                  </a:moveTo>
                  <a:lnTo>
                    <a:pt x="256" y="130"/>
                  </a:lnTo>
                  <a:lnTo>
                    <a:pt x="2" y="130"/>
                  </a:lnTo>
                  <a:lnTo>
                    <a:pt x="0" y="14"/>
                  </a:ln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rgbClr val="008000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pl-PL"/>
            </a:p>
          </p:txBody>
        </p:sp>
      </p:grpSp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7319964" y="2492376"/>
            <a:ext cx="414337" cy="614363"/>
            <a:chOff x="612" y="2863"/>
            <a:chExt cx="261" cy="387"/>
          </a:xfrm>
        </p:grpSpPr>
        <p:pic>
          <p:nvPicPr>
            <p:cNvPr id="18464" name="Picture 1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12" y="2863"/>
              <a:ext cx="261" cy="3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65" name="Freeform 14"/>
            <p:cNvSpPr>
              <a:spLocks/>
            </p:cNvSpPr>
            <p:nvPr/>
          </p:nvSpPr>
          <p:spPr bwMode="auto">
            <a:xfrm>
              <a:off x="613" y="3120"/>
              <a:ext cx="256" cy="130"/>
            </a:xfrm>
            <a:custGeom>
              <a:avLst/>
              <a:gdLst>
                <a:gd name="T0" fmla="*/ 256 w 256"/>
                <a:gd name="T1" fmla="*/ 0 h 130"/>
                <a:gd name="T2" fmla="*/ 256 w 256"/>
                <a:gd name="T3" fmla="*/ 130 h 130"/>
                <a:gd name="T4" fmla="*/ 2 w 256"/>
                <a:gd name="T5" fmla="*/ 130 h 130"/>
                <a:gd name="T6" fmla="*/ 0 w 256"/>
                <a:gd name="T7" fmla="*/ 14 h 130"/>
                <a:gd name="T8" fmla="*/ 0 w 256"/>
                <a:gd name="T9" fmla="*/ 0 h 130"/>
                <a:gd name="T10" fmla="*/ 256 w 256"/>
                <a:gd name="T11" fmla="*/ 0 h 13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56"/>
                <a:gd name="T19" fmla="*/ 0 h 130"/>
                <a:gd name="T20" fmla="*/ 256 w 256"/>
                <a:gd name="T21" fmla="*/ 130 h 13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56" h="130">
                  <a:moveTo>
                    <a:pt x="256" y="0"/>
                  </a:moveTo>
                  <a:lnTo>
                    <a:pt x="256" y="130"/>
                  </a:lnTo>
                  <a:lnTo>
                    <a:pt x="2" y="130"/>
                  </a:lnTo>
                  <a:lnTo>
                    <a:pt x="0" y="14"/>
                  </a:ln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rgbClr val="008000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pl-PL"/>
            </a:p>
          </p:txBody>
        </p:sp>
      </p:grpSp>
      <p:sp>
        <p:nvSpPr>
          <p:cNvPr id="18439" name="Text Box 15"/>
          <p:cNvSpPr txBox="1">
            <a:spLocks noChangeArrowheads="1"/>
          </p:cNvSpPr>
          <p:nvPr/>
        </p:nvSpPr>
        <p:spPr bwMode="auto">
          <a:xfrm>
            <a:off x="4800601" y="2205039"/>
            <a:ext cx="600075" cy="274637"/>
          </a:xfrm>
          <a:prstGeom prst="rect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 sz="1200">
                <a:solidFill>
                  <a:srgbClr val="800000"/>
                </a:solidFill>
                <a:latin typeface="Times New Roman" pitchFamily="18" charset="0"/>
              </a:rPr>
              <a:t>Raport</a:t>
            </a:r>
            <a:endParaRPr lang="en-US" sz="1200">
              <a:solidFill>
                <a:srgbClr val="800000"/>
              </a:solidFill>
              <a:latin typeface="Times New Roman" pitchFamily="18" charset="0"/>
            </a:endParaRPr>
          </a:p>
        </p:txBody>
      </p:sp>
      <p:sp>
        <p:nvSpPr>
          <p:cNvPr id="18440" name="Text Box 16"/>
          <p:cNvSpPr txBox="1">
            <a:spLocks noChangeArrowheads="1"/>
          </p:cNvSpPr>
          <p:nvPr/>
        </p:nvSpPr>
        <p:spPr bwMode="auto">
          <a:xfrm>
            <a:off x="5951539" y="4149725"/>
            <a:ext cx="600075" cy="274638"/>
          </a:xfrm>
          <a:prstGeom prst="rect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 sz="1200">
                <a:solidFill>
                  <a:srgbClr val="800000"/>
                </a:solidFill>
                <a:latin typeface="Times New Roman" pitchFamily="18" charset="0"/>
              </a:rPr>
              <a:t>Raport</a:t>
            </a:r>
            <a:endParaRPr lang="en-US" sz="1200">
              <a:solidFill>
                <a:srgbClr val="800000"/>
              </a:solidFill>
              <a:latin typeface="Times New Roman" pitchFamily="18" charset="0"/>
            </a:endParaRPr>
          </a:p>
        </p:txBody>
      </p:sp>
      <p:sp>
        <p:nvSpPr>
          <p:cNvPr id="18441" name="Text Box 17"/>
          <p:cNvSpPr txBox="1">
            <a:spLocks noChangeArrowheads="1"/>
          </p:cNvSpPr>
          <p:nvPr/>
        </p:nvSpPr>
        <p:spPr bwMode="auto">
          <a:xfrm>
            <a:off x="7248526" y="2205039"/>
            <a:ext cx="600075" cy="274637"/>
          </a:xfrm>
          <a:prstGeom prst="rect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 sz="1200">
                <a:solidFill>
                  <a:srgbClr val="800000"/>
                </a:solidFill>
                <a:latin typeface="Times New Roman" pitchFamily="18" charset="0"/>
              </a:rPr>
              <a:t>Raport</a:t>
            </a:r>
            <a:endParaRPr lang="en-US" sz="1200">
              <a:solidFill>
                <a:srgbClr val="800000"/>
              </a:solidFill>
              <a:latin typeface="Times New Roman" pitchFamily="18" charset="0"/>
            </a:endParaRPr>
          </a:p>
        </p:txBody>
      </p:sp>
      <p:sp>
        <p:nvSpPr>
          <p:cNvPr id="18442" name="Text Box 18"/>
          <p:cNvSpPr txBox="1">
            <a:spLocks noChangeArrowheads="1"/>
          </p:cNvSpPr>
          <p:nvPr/>
        </p:nvSpPr>
        <p:spPr bwMode="auto">
          <a:xfrm>
            <a:off x="5951539" y="2205039"/>
            <a:ext cx="600075" cy="274637"/>
          </a:xfrm>
          <a:prstGeom prst="rect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 sz="1200">
                <a:solidFill>
                  <a:srgbClr val="800000"/>
                </a:solidFill>
                <a:latin typeface="Times New Roman" pitchFamily="18" charset="0"/>
              </a:rPr>
              <a:t>Raport</a:t>
            </a:r>
            <a:endParaRPr lang="en-US" sz="1200">
              <a:solidFill>
                <a:srgbClr val="800000"/>
              </a:solidFill>
              <a:latin typeface="Times New Roman" pitchFamily="18" charset="0"/>
            </a:endParaRPr>
          </a:p>
        </p:txBody>
      </p:sp>
      <p:sp>
        <p:nvSpPr>
          <p:cNvPr id="109587" name="Text Box 19"/>
          <p:cNvSpPr txBox="1">
            <a:spLocks noChangeArrowheads="1"/>
          </p:cNvSpPr>
          <p:nvPr/>
        </p:nvSpPr>
        <p:spPr bwMode="auto">
          <a:xfrm>
            <a:off x="119859" y="808926"/>
            <a:ext cx="3590924" cy="1200329"/>
          </a:xfrm>
          <a:prstGeom prst="rect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Oleska</a:t>
            </a:r>
          </a:p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Bilansowanie całkowitego zużycia </a:t>
            </a:r>
            <a:r>
              <a:rPr lang="pl-PL" sz="1200" b="1" dirty="0" err="1">
                <a:solidFill>
                  <a:schemeClr val="bg1"/>
                </a:solidFill>
                <a:latin typeface="Times New Roman" pitchFamily="18" charset="0"/>
              </a:rPr>
              <a:t>eneriii</a:t>
            </a:r>
            <a:endParaRPr lang="pl-PL" sz="1200" b="1" dirty="0">
              <a:solidFill>
                <a:schemeClr val="bg1"/>
              </a:solidFill>
              <a:latin typeface="Times New Roman" pitchFamily="18" charset="0"/>
            </a:endParaRPr>
          </a:p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Bilansowanie OZE – farma fotowoltaiczna o mocy 50 </a:t>
            </a:r>
            <a:r>
              <a:rPr lang="pl-PL" sz="1200" b="1" dirty="0" err="1">
                <a:solidFill>
                  <a:schemeClr val="bg1"/>
                </a:solidFill>
                <a:latin typeface="Times New Roman" pitchFamily="18" charset="0"/>
              </a:rPr>
              <a:t>kWp</a:t>
            </a: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 – projekt wykonano, budowa farmy fot. w  2026roku</a:t>
            </a:r>
          </a:p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Kontrola mocy biernej - kompensacja</a:t>
            </a:r>
            <a:endParaRPr lang="en-US" sz="1200" b="1" dirty="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09588" name="Text Box 20"/>
          <p:cNvSpPr txBox="1">
            <a:spLocks noChangeArrowheads="1"/>
          </p:cNvSpPr>
          <p:nvPr/>
        </p:nvSpPr>
        <p:spPr bwMode="auto">
          <a:xfrm>
            <a:off x="4362292" y="827148"/>
            <a:ext cx="4109402" cy="1015663"/>
          </a:xfrm>
          <a:prstGeom prst="rect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Oczyszczalnia :</a:t>
            </a:r>
          </a:p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System kogeneracyjny: jednostka o mocy 850 KW</a:t>
            </a:r>
          </a:p>
          <a:p>
            <a:pPr algn="ctr"/>
            <a:endParaRPr lang="pl-PL" sz="1200" b="1" dirty="0">
              <a:solidFill>
                <a:schemeClr val="bg1"/>
              </a:solidFill>
              <a:latin typeface="Times New Roman" pitchFamily="18" charset="0"/>
            </a:endParaRPr>
          </a:p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Bilansowanie zużytej energii na układzie napowietrzania</a:t>
            </a:r>
          </a:p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Kompensacja mocy biernej</a:t>
            </a:r>
            <a:endParaRPr lang="en-US" sz="1200" b="1" dirty="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09591" name="Text Box 23"/>
          <p:cNvSpPr txBox="1">
            <a:spLocks noChangeArrowheads="1"/>
          </p:cNvSpPr>
          <p:nvPr/>
        </p:nvSpPr>
        <p:spPr bwMode="auto">
          <a:xfrm>
            <a:off x="1885052" y="65707"/>
            <a:ext cx="8531503" cy="52322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 b="1" dirty="0">
                <a:solidFill>
                  <a:srgbClr val="6600CC"/>
                </a:solidFill>
                <a:latin typeface="Century Gothic" pitchFamily="34" charset="0"/>
              </a:rPr>
              <a:t>Obszar monitorowania i raportowania przyszłego systemu energetycznego</a:t>
            </a:r>
          </a:p>
          <a:p>
            <a:pPr algn="ctr"/>
            <a:r>
              <a:rPr lang="pl-PL" sz="1000" b="1" dirty="0">
                <a:solidFill>
                  <a:srgbClr val="6600CC"/>
                </a:solidFill>
                <a:latin typeface="Century Gothic" pitchFamily="34" charset="0"/>
              </a:rPr>
              <a:t>W roku 2025 sporządzono audyt energetyczny urządzeń na pięciu obiektach</a:t>
            </a:r>
            <a:endParaRPr lang="en-US" sz="1000" b="1" dirty="0">
              <a:solidFill>
                <a:srgbClr val="6600CC"/>
              </a:solidFill>
              <a:latin typeface="Century Gothic" pitchFamily="34" charset="0"/>
            </a:endParaRPr>
          </a:p>
        </p:txBody>
      </p:sp>
      <p:sp>
        <p:nvSpPr>
          <p:cNvPr id="109592" name="Text Box 24"/>
          <p:cNvSpPr txBox="1">
            <a:spLocks noChangeArrowheads="1"/>
          </p:cNvSpPr>
          <p:nvPr/>
        </p:nvSpPr>
        <p:spPr bwMode="auto">
          <a:xfrm>
            <a:off x="147668" y="2852088"/>
            <a:ext cx="3731135" cy="2123658"/>
          </a:xfrm>
          <a:prstGeom prst="rect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buFontTx/>
              <a:buChar char="•"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SUW Zawada</a:t>
            </a:r>
          </a:p>
          <a:p>
            <a:pPr algn="ctr">
              <a:buFontTx/>
              <a:buChar char="•"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Bilansowanie całkowitego zużycia energii</a:t>
            </a:r>
          </a:p>
          <a:p>
            <a:pPr algn="ctr">
              <a:buFontTx/>
              <a:buChar char="•"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Bilansowanie OZE – farma o mocy 100kWp (wykonano 2025 – dofinansowanie Fenix woda)</a:t>
            </a:r>
          </a:p>
          <a:p>
            <a:pPr algn="ctr">
              <a:buFontTx/>
              <a:buChar char="•"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Planowana budowa: o mocy ok 150kWp na rok 2027/2028</a:t>
            </a:r>
          </a:p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Kontrola parametrów energetycznych</a:t>
            </a:r>
          </a:p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Możliwość połączenia z danymi SCADA - KPI</a:t>
            </a:r>
          </a:p>
          <a:p>
            <a:pPr algn="ctr"/>
            <a:endParaRPr lang="pl-PL" sz="1200" b="1" dirty="0">
              <a:solidFill>
                <a:schemeClr val="bg1"/>
              </a:solidFill>
              <a:latin typeface="Times New Roman" pitchFamily="18" charset="0"/>
            </a:endParaRPr>
          </a:p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Kontrola mocy biernej</a:t>
            </a:r>
          </a:p>
          <a:p>
            <a:pPr algn="ctr">
              <a:buFontTx/>
              <a:buChar char="•"/>
            </a:pPr>
            <a:endParaRPr lang="en-US" sz="1200" b="1" dirty="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09594" name="Text Box 26"/>
          <p:cNvSpPr txBox="1">
            <a:spLocks noChangeArrowheads="1"/>
          </p:cNvSpPr>
          <p:nvPr/>
        </p:nvSpPr>
        <p:spPr bwMode="auto">
          <a:xfrm>
            <a:off x="8449406" y="1758043"/>
            <a:ext cx="3500564" cy="1754326"/>
          </a:xfrm>
          <a:prstGeom prst="rect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SUW Grotowice</a:t>
            </a:r>
          </a:p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Bilansowanie całkowitego zużycia energii</a:t>
            </a:r>
          </a:p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Bilansowanie OZE – 2x 150 </a:t>
            </a:r>
            <a:r>
              <a:rPr lang="pl-PL" sz="1200" b="1" dirty="0" err="1">
                <a:solidFill>
                  <a:schemeClr val="bg1"/>
                </a:solidFill>
                <a:latin typeface="Times New Roman" pitchFamily="18" charset="0"/>
              </a:rPr>
              <a:t>kWp</a:t>
            </a: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 ( projekt w trakcie), wykonanie 2026/2027 ( dofinasowanie Fenix woda)</a:t>
            </a:r>
          </a:p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Kontrola parametrów energetycznych</a:t>
            </a:r>
          </a:p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Możliwość połączenia z danymi SCADA - KPI</a:t>
            </a:r>
          </a:p>
          <a:p>
            <a:pPr algn="ctr"/>
            <a:endParaRPr lang="pl-PL" sz="1200" b="1" dirty="0">
              <a:solidFill>
                <a:schemeClr val="bg1"/>
              </a:solidFill>
              <a:latin typeface="Times New Roman" pitchFamily="18" charset="0"/>
            </a:endParaRPr>
          </a:p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Kontrola mocy biernej</a:t>
            </a:r>
            <a:endParaRPr lang="en-US" sz="1200" b="1" dirty="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09597" name="Text Box 29"/>
          <p:cNvSpPr txBox="1">
            <a:spLocks noChangeArrowheads="1"/>
          </p:cNvSpPr>
          <p:nvPr/>
        </p:nvSpPr>
        <p:spPr bwMode="auto">
          <a:xfrm>
            <a:off x="7897812" y="4681485"/>
            <a:ext cx="2197100" cy="461665"/>
          </a:xfrm>
          <a:prstGeom prst="rect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</a:rPr>
              <a:t>Przepompownia Częstochowska</a:t>
            </a:r>
            <a:endParaRPr lang="en-US" sz="1200" b="1" dirty="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8454" name="Line 30"/>
          <p:cNvSpPr>
            <a:spLocks noChangeShapeType="1"/>
          </p:cNvSpPr>
          <p:nvPr/>
        </p:nvSpPr>
        <p:spPr bwMode="auto">
          <a:xfrm flipH="1" flipV="1">
            <a:off x="3719514" y="1557338"/>
            <a:ext cx="1152525" cy="14398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pl-PL"/>
          </a:p>
        </p:txBody>
      </p:sp>
      <p:sp>
        <p:nvSpPr>
          <p:cNvPr id="18455" name="Line 31"/>
          <p:cNvSpPr>
            <a:spLocks noChangeShapeType="1"/>
          </p:cNvSpPr>
          <p:nvPr/>
        </p:nvSpPr>
        <p:spPr bwMode="auto">
          <a:xfrm flipV="1">
            <a:off x="7751763" y="2166202"/>
            <a:ext cx="691293" cy="83099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pl-PL"/>
          </a:p>
        </p:txBody>
      </p:sp>
      <p:sp>
        <p:nvSpPr>
          <p:cNvPr id="18456" name="Line 32"/>
          <p:cNvSpPr>
            <a:spLocks noChangeShapeType="1"/>
          </p:cNvSpPr>
          <p:nvPr/>
        </p:nvSpPr>
        <p:spPr bwMode="auto">
          <a:xfrm flipV="1">
            <a:off x="6240463" y="1700214"/>
            <a:ext cx="0" cy="4333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pl-PL"/>
          </a:p>
        </p:txBody>
      </p:sp>
      <p:sp>
        <p:nvSpPr>
          <p:cNvPr id="18457" name="Line 33"/>
          <p:cNvSpPr>
            <a:spLocks noChangeShapeType="1"/>
          </p:cNvSpPr>
          <p:nvPr/>
        </p:nvSpPr>
        <p:spPr bwMode="auto">
          <a:xfrm flipH="1">
            <a:off x="3878802" y="3213101"/>
            <a:ext cx="885285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pl-PL"/>
          </a:p>
        </p:txBody>
      </p:sp>
      <p:sp>
        <p:nvSpPr>
          <p:cNvPr id="18458" name="Line 34"/>
          <p:cNvSpPr>
            <a:spLocks noChangeShapeType="1"/>
          </p:cNvSpPr>
          <p:nvPr/>
        </p:nvSpPr>
        <p:spPr bwMode="auto">
          <a:xfrm>
            <a:off x="7751764" y="3429000"/>
            <a:ext cx="504825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pl-PL"/>
          </a:p>
        </p:txBody>
      </p:sp>
      <p:cxnSp>
        <p:nvCxnSpPr>
          <p:cNvPr id="18462" name="AutoShape 38"/>
          <p:cNvCxnSpPr>
            <a:cxnSpLocks noChangeShapeType="1"/>
          </p:cNvCxnSpPr>
          <p:nvPr/>
        </p:nvCxnSpPr>
        <p:spPr bwMode="auto">
          <a:xfrm rot="5400000">
            <a:off x="3790951" y="4149726"/>
            <a:ext cx="2233612" cy="935037"/>
          </a:xfrm>
          <a:prstGeom prst="bentConnector3">
            <a:avLst>
              <a:gd name="adj1" fmla="val 49963"/>
            </a:avLst>
          </a:prstGeom>
          <a:noFill/>
          <a:ln w="28575">
            <a:solidFill>
              <a:srgbClr val="FF0000"/>
            </a:solidFill>
            <a:miter lim="800000"/>
            <a:headEnd/>
            <a:tailEnd type="triangle" w="med" len="med"/>
          </a:ln>
        </p:spPr>
      </p:cxnSp>
      <p:sp>
        <p:nvSpPr>
          <p:cNvPr id="18463" name="Line 39"/>
          <p:cNvSpPr>
            <a:spLocks noChangeShapeType="1"/>
          </p:cNvSpPr>
          <p:nvPr/>
        </p:nvSpPr>
        <p:spPr bwMode="auto">
          <a:xfrm>
            <a:off x="7248526" y="3573463"/>
            <a:ext cx="792163" cy="10795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pl-PL"/>
          </a:p>
        </p:txBody>
      </p:sp>
      <p:pic>
        <p:nvPicPr>
          <p:cNvPr id="6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85F76250-4D5C-FBF3-F1BB-CAE585A88D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0878" y="0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236D0C60-2673-5C93-1F06-B09BD720B534}"/>
              </a:ext>
            </a:extLst>
          </p:cNvPr>
          <p:cNvSpPr txBox="1"/>
          <p:nvPr/>
        </p:nvSpPr>
        <p:spPr>
          <a:xfrm>
            <a:off x="2807208" y="5734051"/>
            <a:ext cx="6903719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pl-PL" sz="2800" b="1" dirty="0">
                <a:solidFill>
                  <a:srgbClr val="FF0000"/>
                </a:solidFill>
              </a:rPr>
              <a:t>Centralna Dyspozytornia WiK w Opolu</a:t>
            </a: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95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95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95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95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9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95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095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095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95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095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095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09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09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09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09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0" grpId="0" animBg="1"/>
      <p:bldP spid="109587" grpId="0" animBg="1"/>
      <p:bldP spid="109588" grpId="0" animBg="1"/>
      <p:bldP spid="109591" grpId="0" animBg="1"/>
      <p:bldP spid="109592" grpId="0" animBg="1"/>
      <p:bldP spid="109594" grpId="0" animBg="1"/>
      <p:bldP spid="10959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a 7">
            <a:extLst>
              <a:ext uri="{FF2B5EF4-FFF2-40B4-BE49-F238E27FC236}">
                <a16:creationId xmlns:a16="http://schemas.microsoft.com/office/drawing/2014/main" id="{01C1AB57-33D4-6C2C-F8B9-F1865B44C14B}"/>
              </a:ext>
            </a:extLst>
          </p:cNvPr>
          <p:cNvGrpSpPr>
            <a:grpSpLocks/>
          </p:cNvGrpSpPr>
          <p:nvPr/>
        </p:nvGrpSpPr>
        <p:grpSpPr bwMode="auto">
          <a:xfrm>
            <a:off x="4055997" y="2108200"/>
            <a:ext cx="1163703" cy="903288"/>
            <a:chOff x="4232916" y="2151365"/>
            <a:chExt cx="987290" cy="903461"/>
          </a:xfrm>
        </p:grpSpPr>
        <p:grpSp>
          <p:nvGrpSpPr>
            <p:cNvPr id="5167" name="Grupa 5">
              <a:extLst>
                <a:ext uri="{FF2B5EF4-FFF2-40B4-BE49-F238E27FC236}">
                  <a16:creationId xmlns:a16="http://schemas.microsoft.com/office/drawing/2014/main" id="{F46213A0-C00C-F1ED-973C-BCA5F51376F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32916" y="2151365"/>
              <a:ext cx="987290" cy="903461"/>
              <a:chOff x="4232916" y="2151365"/>
              <a:chExt cx="987290" cy="903461"/>
            </a:xfrm>
          </p:grpSpPr>
          <p:pic>
            <p:nvPicPr>
              <p:cNvPr id="5169" name="Picture 2">
                <a:extLst>
                  <a:ext uri="{FF2B5EF4-FFF2-40B4-BE49-F238E27FC236}">
                    <a16:creationId xmlns:a16="http://schemas.microsoft.com/office/drawing/2014/main" id="{C35D0077-BCF2-AFE4-7067-78CA4B15618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743956" y="2151365"/>
                <a:ext cx="476250" cy="457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170" name="Picture 8">
                <a:extLst>
                  <a:ext uri="{FF2B5EF4-FFF2-40B4-BE49-F238E27FC236}">
                    <a16:creationId xmlns:a16="http://schemas.microsoft.com/office/drawing/2014/main" id="{0B7F98EE-5D25-9EC6-9BEC-4ECEE1C4165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32916" y="2493492"/>
                <a:ext cx="740539" cy="5613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7" name="Prostokąt zaokrąglony 6">
              <a:extLst>
                <a:ext uri="{FF2B5EF4-FFF2-40B4-BE49-F238E27FC236}">
                  <a16:creationId xmlns:a16="http://schemas.microsoft.com/office/drawing/2014/main" id="{B3D6E05F-9238-29D2-5DEE-DE57FEE7B2A5}"/>
                </a:ext>
              </a:extLst>
            </p:cNvPr>
            <p:cNvSpPr/>
            <p:nvPr/>
          </p:nvSpPr>
          <p:spPr>
            <a:xfrm>
              <a:off x="4293233" y="2157716"/>
              <a:ext cx="673008" cy="33026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pl-PL" sz="1050" dirty="0"/>
                <a:t>RAPORT</a:t>
              </a:r>
            </a:p>
          </p:txBody>
        </p:sp>
      </p:grpSp>
      <p:grpSp>
        <p:nvGrpSpPr>
          <p:cNvPr id="4" name="Grupa 54">
            <a:extLst>
              <a:ext uri="{FF2B5EF4-FFF2-40B4-BE49-F238E27FC236}">
                <a16:creationId xmlns:a16="http://schemas.microsoft.com/office/drawing/2014/main" id="{59F55C48-1E9F-6A2B-9AC5-5606617170A6}"/>
              </a:ext>
            </a:extLst>
          </p:cNvPr>
          <p:cNvGrpSpPr>
            <a:grpSpLocks/>
          </p:cNvGrpSpPr>
          <p:nvPr/>
        </p:nvGrpSpPr>
        <p:grpSpPr bwMode="auto">
          <a:xfrm>
            <a:off x="5685156" y="2105025"/>
            <a:ext cx="1196657" cy="903288"/>
            <a:chOff x="4232916" y="2151365"/>
            <a:chExt cx="987290" cy="903461"/>
          </a:xfrm>
        </p:grpSpPr>
        <p:grpSp>
          <p:nvGrpSpPr>
            <p:cNvPr id="5163" name="Grupa 55">
              <a:extLst>
                <a:ext uri="{FF2B5EF4-FFF2-40B4-BE49-F238E27FC236}">
                  <a16:creationId xmlns:a16="http://schemas.microsoft.com/office/drawing/2014/main" id="{730074A0-4F7D-F44D-F6E9-E3F96232ABE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32916" y="2151365"/>
              <a:ext cx="987290" cy="903461"/>
              <a:chOff x="4232916" y="2151365"/>
              <a:chExt cx="987290" cy="903461"/>
            </a:xfrm>
          </p:grpSpPr>
          <p:pic>
            <p:nvPicPr>
              <p:cNvPr id="5165" name="Picture 2">
                <a:extLst>
                  <a:ext uri="{FF2B5EF4-FFF2-40B4-BE49-F238E27FC236}">
                    <a16:creationId xmlns:a16="http://schemas.microsoft.com/office/drawing/2014/main" id="{6DF0729C-509B-E099-E304-2BBA650F825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743956" y="2151365"/>
                <a:ext cx="476250" cy="457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166" name="Picture 8">
                <a:extLst>
                  <a:ext uri="{FF2B5EF4-FFF2-40B4-BE49-F238E27FC236}">
                    <a16:creationId xmlns:a16="http://schemas.microsoft.com/office/drawing/2014/main" id="{FDEC8BBD-F8EF-5DE3-5278-72D574C4F8D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32916" y="2493492"/>
                <a:ext cx="740539" cy="5613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57" name="Prostokąt zaokrąglony 56">
              <a:extLst>
                <a:ext uri="{FF2B5EF4-FFF2-40B4-BE49-F238E27FC236}">
                  <a16:creationId xmlns:a16="http://schemas.microsoft.com/office/drawing/2014/main" id="{F1B82211-1EAD-081B-37F7-DDE6F8469034}"/>
                </a:ext>
              </a:extLst>
            </p:cNvPr>
            <p:cNvSpPr/>
            <p:nvPr/>
          </p:nvSpPr>
          <p:spPr>
            <a:xfrm>
              <a:off x="4293233" y="2157716"/>
              <a:ext cx="673008" cy="33026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pl-PL" sz="1050" dirty="0"/>
                <a:t>RAPORT</a:t>
              </a:r>
            </a:p>
          </p:txBody>
        </p:sp>
      </p:grpSp>
      <p:grpSp>
        <p:nvGrpSpPr>
          <p:cNvPr id="6" name="Grupa 59">
            <a:extLst>
              <a:ext uri="{FF2B5EF4-FFF2-40B4-BE49-F238E27FC236}">
                <a16:creationId xmlns:a16="http://schemas.microsoft.com/office/drawing/2014/main" id="{78E2647C-EF9A-592D-77FA-00CA3A79C1E0}"/>
              </a:ext>
            </a:extLst>
          </p:cNvPr>
          <p:cNvGrpSpPr>
            <a:grpSpLocks/>
          </p:cNvGrpSpPr>
          <p:nvPr/>
        </p:nvGrpSpPr>
        <p:grpSpPr bwMode="auto">
          <a:xfrm>
            <a:off x="7468324" y="2105025"/>
            <a:ext cx="1113702" cy="903288"/>
            <a:chOff x="4232916" y="2151365"/>
            <a:chExt cx="987290" cy="903461"/>
          </a:xfrm>
        </p:grpSpPr>
        <p:grpSp>
          <p:nvGrpSpPr>
            <p:cNvPr id="5159" name="Grupa 60">
              <a:extLst>
                <a:ext uri="{FF2B5EF4-FFF2-40B4-BE49-F238E27FC236}">
                  <a16:creationId xmlns:a16="http://schemas.microsoft.com/office/drawing/2014/main" id="{68DEB762-0D32-B5FC-9DF8-3079364FF49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32916" y="2151365"/>
              <a:ext cx="987290" cy="903461"/>
              <a:chOff x="4232916" y="2151365"/>
              <a:chExt cx="987290" cy="903461"/>
            </a:xfrm>
          </p:grpSpPr>
          <p:pic>
            <p:nvPicPr>
              <p:cNvPr id="5161" name="Picture 2">
                <a:extLst>
                  <a:ext uri="{FF2B5EF4-FFF2-40B4-BE49-F238E27FC236}">
                    <a16:creationId xmlns:a16="http://schemas.microsoft.com/office/drawing/2014/main" id="{BC6A1FFB-95CE-DF63-9AB8-24BBE62E594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743956" y="2151365"/>
                <a:ext cx="476250" cy="457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162" name="Picture 8">
                <a:extLst>
                  <a:ext uri="{FF2B5EF4-FFF2-40B4-BE49-F238E27FC236}">
                    <a16:creationId xmlns:a16="http://schemas.microsoft.com/office/drawing/2014/main" id="{EBD3110E-C77D-06C0-D0EF-2220C804B47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32916" y="2493492"/>
                <a:ext cx="740539" cy="5613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62" name="Prostokąt zaokrąglony 61">
              <a:extLst>
                <a:ext uri="{FF2B5EF4-FFF2-40B4-BE49-F238E27FC236}">
                  <a16:creationId xmlns:a16="http://schemas.microsoft.com/office/drawing/2014/main" id="{2897EAD5-5D73-3D96-0655-55DCAFB9691C}"/>
                </a:ext>
              </a:extLst>
            </p:cNvPr>
            <p:cNvSpPr/>
            <p:nvPr/>
          </p:nvSpPr>
          <p:spPr>
            <a:xfrm>
              <a:off x="4293233" y="2157716"/>
              <a:ext cx="673008" cy="33026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pl-PL" sz="1050" dirty="0"/>
                <a:t>RAPORT</a:t>
              </a:r>
            </a:p>
          </p:txBody>
        </p:sp>
      </p:grpSp>
      <p:grpSp>
        <p:nvGrpSpPr>
          <p:cNvPr id="10" name="Grupa 64">
            <a:extLst>
              <a:ext uri="{FF2B5EF4-FFF2-40B4-BE49-F238E27FC236}">
                <a16:creationId xmlns:a16="http://schemas.microsoft.com/office/drawing/2014/main" id="{0262D599-1B3C-EB45-9681-C801284B7711}"/>
              </a:ext>
            </a:extLst>
          </p:cNvPr>
          <p:cNvGrpSpPr>
            <a:grpSpLocks/>
          </p:cNvGrpSpPr>
          <p:nvPr/>
        </p:nvGrpSpPr>
        <p:grpSpPr bwMode="auto">
          <a:xfrm>
            <a:off x="5758265" y="3927475"/>
            <a:ext cx="1118786" cy="903288"/>
            <a:chOff x="4232916" y="2151365"/>
            <a:chExt cx="987290" cy="903461"/>
          </a:xfrm>
        </p:grpSpPr>
        <p:grpSp>
          <p:nvGrpSpPr>
            <p:cNvPr id="5155" name="Grupa 65">
              <a:extLst>
                <a:ext uri="{FF2B5EF4-FFF2-40B4-BE49-F238E27FC236}">
                  <a16:creationId xmlns:a16="http://schemas.microsoft.com/office/drawing/2014/main" id="{6A449B79-ADBA-C9DE-2603-35F31A85A08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32916" y="2151365"/>
              <a:ext cx="987290" cy="903461"/>
              <a:chOff x="4232916" y="2151365"/>
              <a:chExt cx="987290" cy="903461"/>
            </a:xfrm>
          </p:grpSpPr>
          <p:pic>
            <p:nvPicPr>
              <p:cNvPr id="5157" name="Picture 2">
                <a:extLst>
                  <a:ext uri="{FF2B5EF4-FFF2-40B4-BE49-F238E27FC236}">
                    <a16:creationId xmlns:a16="http://schemas.microsoft.com/office/drawing/2014/main" id="{B4E7F8BC-933F-44C7-4467-C9FF46C80B4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743956" y="2151365"/>
                <a:ext cx="476250" cy="457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158" name="Picture 8">
                <a:extLst>
                  <a:ext uri="{FF2B5EF4-FFF2-40B4-BE49-F238E27FC236}">
                    <a16:creationId xmlns:a16="http://schemas.microsoft.com/office/drawing/2014/main" id="{FBD5EEEA-E1CA-FA75-A362-EB0464475D3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32916" y="2493492"/>
                <a:ext cx="740539" cy="5613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67" name="Prostokąt zaokrąglony 66">
              <a:extLst>
                <a:ext uri="{FF2B5EF4-FFF2-40B4-BE49-F238E27FC236}">
                  <a16:creationId xmlns:a16="http://schemas.microsoft.com/office/drawing/2014/main" id="{6DA285EE-5772-59F6-3252-F0C11E05ACCF}"/>
                </a:ext>
              </a:extLst>
            </p:cNvPr>
            <p:cNvSpPr/>
            <p:nvPr/>
          </p:nvSpPr>
          <p:spPr>
            <a:xfrm>
              <a:off x="4293233" y="2157716"/>
              <a:ext cx="673008" cy="33026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pl-PL" sz="1050" dirty="0"/>
                <a:t>RAPORT</a:t>
              </a:r>
            </a:p>
          </p:txBody>
        </p:sp>
      </p:grpSp>
      <p:sp>
        <p:nvSpPr>
          <p:cNvPr id="9" name="Prostokąt zaokrąglony 8">
            <a:extLst>
              <a:ext uri="{FF2B5EF4-FFF2-40B4-BE49-F238E27FC236}">
                <a16:creationId xmlns:a16="http://schemas.microsoft.com/office/drawing/2014/main" id="{F511AF73-9187-B0D2-8117-78E78A8F92C2}"/>
              </a:ext>
            </a:extLst>
          </p:cNvPr>
          <p:cNvSpPr/>
          <p:nvPr/>
        </p:nvSpPr>
        <p:spPr>
          <a:xfrm>
            <a:off x="221808" y="914487"/>
            <a:ext cx="3168650" cy="722126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Ujęcia</a:t>
            </a:r>
          </a:p>
        </p:txBody>
      </p:sp>
      <p:sp>
        <p:nvSpPr>
          <p:cNvPr id="78" name="Prostokąt zaokrąglony 77">
            <a:extLst>
              <a:ext uri="{FF2B5EF4-FFF2-40B4-BE49-F238E27FC236}">
                <a16:creationId xmlns:a16="http://schemas.microsoft.com/office/drawing/2014/main" id="{1E8BA65B-614D-90BE-4395-FEF131B6C804}"/>
              </a:ext>
            </a:extLst>
          </p:cNvPr>
          <p:cNvSpPr/>
          <p:nvPr/>
        </p:nvSpPr>
        <p:spPr>
          <a:xfrm>
            <a:off x="102395" y="3752750"/>
            <a:ext cx="3168650" cy="81438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Numer Centralny, Fax</a:t>
            </a:r>
          </a:p>
          <a:p>
            <a:pPr>
              <a:buFontTx/>
              <a:buChar char="•"/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 zgłaszanie awarii</a:t>
            </a:r>
          </a:p>
          <a:p>
            <a:pPr>
              <a:buFontTx/>
              <a:buChar char="•"/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 informacja </a:t>
            </a:r>
          </a:p>
        </p:txBody>
      </p:sp>
      <p:sp>
        <p:nvSpPr>
          <p:cNvPr id="83" name="Prostokąt zaokrąglony 82">
            <a:extLst>
              <a:ext uri="{FF2B5EF4-FFF2-40B4-BE49-F238E27FC236}">
                <a16:creationId xmlns:a16="http://schemas.microsoft.com/office/drawing/2014/main" id="{E617743E-1768-3958-D870-854CDA2D2DFD}"/>
              </a:ext>
            </a:extLst>
          </p:cNvPr>
          <p:cNvSpPr/>
          <p:nvPr/>
        </p:nvSpPr>
        <p:spPr>
          <a:xfrm>
            <a:off x="147638" y="5043488"/>
            <a:ext cx="3168650" cy="814387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Kontrola prac służb</a:t>
            </a:r>
          </a:p>
          <a:p>
            <a:pPr algn="ctr"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Pogotowia technicznego</a:t>
            </a:r>
          </a:p>
        </p:txBody>
      </p:sp>
      <p:sp>
        <p:nvSpPr>
          <p:cNvPr id="109569" name="Prostokąt zaokrąglony 109568">
            <a:extLst>
              <a:ext uri="{FF2B5EF4-FFF2-40B4-BE49-F238E27FC236}">
                <a16:creationId xmlns:a16="http://schemas.microsoft.com/office/drawing/2014/main" id="{8A2089D7-8FCC-53E3-2F92-A91085945878}"/>
              </a:ext>
            </a:extLst>
          </p:cNvPr>
          <p:cNvSpPr/>
          <p:nvPr/>
        </p:nvSpPr>
        <p:spPr>
          <a:xfrm>
            <a:off x="3813175" y="3248025"/>
            <a:ext cx="5037138" cy="604838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pl-PL" dirty="0">
                <a:solidFill>
                  <a:schemeClr val="accent1"/>
                </a:solidFill>
              </a:rPr>
              <a:t>CENTRALNA DYSPOZYTORNIA</a:t>
            </a:r>
          </a:p>
        </p:txBody>
      </p:sp>
      <p:sp>
        <p:nvSpPr>
          <p:cNvPr id="105" name="Prostokąt zaokrąglony 104">
            <a:extLst>
              <a:ext uri="{FF2B5EF4-FFF2-40B4-BE49-F238E27FC236}">
                <a16:creationId xmlns:a16="http://schemas.microsoft.com/office/drawing/2014/main" id="{23306678-0F8B-F5EA-9EE4-61159F1BFC1E}"/>
              </a:ext>
            </a:extLst>
          </p:cNvPr>
          <p:cNvSpPr/>
          <p:nvPr/>
        </p:nvSpPr>
        <p:spPr>
          <a:xfrm>
            <a:off x="3813175" y="720725"/>
            <a:ext cx="5037138" cy="1022350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Wizualizacja i sterowanie:</a:t>
            </a:r>
          </a:p>
          <a:p>
            <a:pPr>
              <a:defRPr/>
            </a:pPr>
            <a:endParaRPr lang="en-US" sz="1200" b="1" dirty="0">
              <a:solidFill>
                <a:schemeClr val="bg1"/>
              </a:solidFill>
              <a:latin typeface="Times New Roman" pitchFamily="18" charset="0"/>
              <a:cs typeface="Arial" charset="0"/>
            </a:endParaRPr>
          </a:p>
        </p:txBody>
      </p:sp>
      <p:grpSp>
        <p:nvGrpSpPr>
          <p:cNvPr id="12" name="Grupa 48">
            <a:extLst>
              <a:ext uri="{FF2B5EF4-FFF2-40B4-BE49-F238E27FC236}">
                <a16:creationId xmlns:a16="http://schemas.microsoft.com/office/drawing/2014/main" id="{EECA8308-AE84-BCBF-A2A5-F0AAF7B5A15F}"/>
              </a:ext>
            </a:extLst>
          </p:cNvPr>
          <p:cNvGrpSpPr>
            <a:grpSpLocks/>
          </p:cNvGrpSpPr>
          <p:nvPr/>
        </p:nvGrpSpPr>
        <p:grpSpPr bwMode="auto">
          <a:xfrm>
            <a:off x="4494167" y="4840942"/>
            <a:ext cx="3505200" cy="1422401"/>
            <a:chOff x="4485753" y="5234333"/>
            <a:chExt cx="3303900" cy="1422305"/>
          </a:xfrm>
        </p:grpSpPr>
        <p:sp>
          <p:nvSpPr>
            <p:cNvPr id="110" name="Prostokąt zaokrąglony 109">
              <a:extLst>
                <a:ext uri="{FF2B5EF4-FFF2-40B4-BE49-F238E27FC236}">
                  <a16:creationId xmlns:a16="http://schemas.microsoft.com/office/drawing/2014/main" id="{887877AC-423E-50FD-F159-10B271BD9FC4}"/>
                </a:ext>
              </a:extLst>
            </p:cNvPr>
            <p:cNvSpPr/>
            <p:nvPr/>
          </p:nvSpPr>
          <p:spPr>
            <a:xfrm>
              <a:off x="4485753" y="6086763"/>
              <a:ext cx="3303900" cy="569875"/>
            </a:xfrm>
            <a:prstGeom prst="round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pl-PL" sz="1200" b="1" dirty="0">
                  <a:solidFill>
                    <a:schemeClr val="bg1"/>
                  </a:solidFill>
                  <a:latin typeface="Times New Roman" pitchFamily="18" charset="0"/>
                  <a:cs typeface="Arial" charset="0"/>
                </a:rPr>
                <a:t>Rola informacyjna</a:t>
              </a:r>
            </a:p>
            <a:p>
              <a:pPr algn="ctr">
                <a:defRPr/>
              </a:pPr>
              <a:r>
                <a:rPr lang="pl-PL" sz="1200" b="1" dirty="0">
                  <a:solidFill>
                    <a:schemeClr val="bg1"/>
                  </a:solidFill>
                  <a:latin typeface="Times New Roman" pitchFamily="18" charset="0"/>
                  <a:cs typeface="Arial" charset="0"/>
                </a:rPr>
                <a:t>Odbiorca-klient</a:t>
              </a:r>
            </a:p>
            <a:p>
              <a:pPr algn="ctr">
                <a:defRPr/>
              </a:pPr>
              <a:r>
                <a:rPr lang="pl-PL" sz="1400" b="1" dirty="0">
                  <a:solidFill>
                    <a:schemeClr val="bg1"/>
                  </a:solidFill>
                  <a:latin typeface="Times New Roman" pitchFamily="18" charset="0"/>
                  <a:cs typeface="Arial" charset="0"/>
                </a:rPr>
                <a:t>zadzwoń 994</a:t>
              </a:r>
            </a:p>
          </p:txBody>
        </p:sp>
        <p:sp>
          <p:nvSpPr>
            <p:cNvPr id="124" name="Prostokąt zaokrąglony 123">
              <a:extLst>
                <a:ext uri="{FF2B5EF4-FFF2-40B4-BE49-F238E27FC236}">
                  <a16:creationId xmlns:a16="http://schemas.microsoft.com/office/drawing/2014/main" id="{4DE6FE61-6831-B914-AF2E-8D010894903A}"/>
                </a:ext>
              </a:extLst>
            </p:cNvPr>
            <p:cNvSpPr/>
            <p:nvPr/>
          </p:nvSpPr>
          <p:spPr>
            <a:xfrm>
              <a:off x="4958253" y="5234333"/>
              <a:ext cx="2400116" cy="571462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pl-PL" sz="1200" b="1" dirty="0">
                  <a:solidFill>
                    <a:schemeClr val="bg1"/>
                  </a:solidFill>
                  <a:latin typeface="Times New Roman" pitchFamily="18" charset="0"/>
                  <a:cs typeface="Arial" charset="0"/>
                </a:rPr>
                <a:t>System energetyczny</a:t>
              </a:r>
            </a:p>
            <a:p>
              <a:pPr algn="ctr">
                <a:defRPr/>
              </a:pPr>
              <a:r>
                <a:rPr lang="pl-PL" sz="1200" b="1" dirty="0">
                  <a:solidFill>
                    <a:schemeClr val="bg1"/>
                  </a:solidFill>
                  <a:latin typeface="Times New Roman" pitchFamily="18" charset="0"/>
                  <a:cs typeface="Arial" charset="0"/>
                </a:rPr>
                <a:t>Zarządzanie energią</a:t>
              </a:r>
              <a:endParaRPr lang="en-US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endParaRPr>
            </a:p>
          </p:txBody>
        </p:sp>
      </p:grpSp>
      <p:sp>
        <p:nvSpPr>
          <p:cNvPr id="130" name="Prostokąt zaokrąglony 129">
            <a:extLst>
              <a:ext uri="{FF2B5EF4-FFF2-40B4-BE49-F238E27FC236}">
                <a16:creationId xmlns:a16="http://schemas.microsoft.com/office/drawing/2014/main" id="{39B1A2AC-6EC3-447A-A4C1-C99D29BE52AF}"/>
              </a:ext>
            </a:extLst>
          </p:cNvPr>
          <p:cNvSpPr/>
          <p:nvPr/>
        </p:nvSpPr>
        <p:spPr>
          <a:xfrm>
            <a:off x="8459881" y="5633244"/>
            <a:ext cx="3443288" cy="814387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Dostęp do bazy rozliczeń – sprzedaż – Dział Zbytu</a:t>
            </a:r>
          </a:p>
        </p:txBody>
      </p:sp>
      <p:sp>
        <p:nvSpPr>
          <p:cNvPr id="132" name="Prostokąt zaokrąglony 131">
            <a:extLst>
              <a:ext uri="{FF2B5EF4-FFF2-40B4-BE49-F238E27FC236}">
                <a16:creationId xmlns:a16="http://schemas.microsoft.com/office/drawing/2014/main" id="{F7A86F0F-4725-77BE-2E99-C8EC48FEBA26}"/>
              </a:ext>
            </a:extLst>
          </p:cNvPr>
          <p:cNvSpPr/>
          <p:nvPr/>
        </p:nvSpPr>
        <p:spPr>
          <a:xfrm>
            <a:off x="9207500" y="4271683"/>
            <a:ext cx="2659063" cy="1214439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Podgląd-Monitoring Obiektów</a:t>
            </a:r>
          </a:p>
          <a:p>
            <a:pPr>
              <a:buFontTx/>
              <a:buChar char="•"/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 </a:t>
            </a:r>
            <a:endParaRPr lang="en-US" sz="1200" b="1" dirty="0">
              <a:solidFill>
                <a:schemeClr val="bg1"/>
              </a:solidFill>
              <a:latin typeface="Times New Roman" pitchFamily="18" charset="0"/>
              <a:cs typeface="Arial" charset="0"/>
            </a:endParaRPr>
          </a:p>
        </p:txBody>
      </p:sp>
      <p:sp>
        <p:nvSpPr>
          <p:cNvPr id="133" name="Prostokąt zaokrąglony 132">
            <a:extLst>
              <a:ext uri="{FF2B5EF4-FFF2-40B4-BE49-F238E27FC236}">
                <a16:creationId xmlns:a16="http://schemas.microsoft.com/office/drawing/2014/main" id="{89E4B815-0FCC-BAB0-D967-AAADB9C391B8}"/>
              </a:ext>
            </a:extLst>
          </p:cNvPr>
          <p:cNvSpPr/>
          <p:nvPr/>
        </p:nvSpPr>
        <p:spPr>
          <a:xfrm>
            <a:off x="9423401" y="3590223"/>
            <a:ext cx="2293938" cy="531813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Procedury postępowania</a:t>
            </a:r>
            <a:endParaRPr lang="en-US" sz="1200" b="1" dirty="0">
              <a:solidFill>
                <a:schemeClr val="bg1"/>
              </a:solidFill>
              <a:latin typeface="Times New Roman" pitchFamily="18" charset="0"/>
              <a:cs typeface="Arial" charset="0"/>
            </a:endParaRPr>
          </a:p>
        </p:txBody>
      </p:sp>
      <p:cxnSp>
        <p:nvCxnSpPr>
          <p:cNvPr id="25603" name="Łącznik prosty ze strzałką 25602">
            <a:extLst>
              <a:ext uri="{FF2B5EF4-FFF2-40B4-BE49-F238E27FC236}">
                <a16:creationId xmlns:a16="http://schemas.microsoft.com/office/drawing/2014/main" id="{9844D0C3-1F7C-0176-C4B3-0BFB69DD4DB5}"/>
              </a:ext>
            </a:extLst>
          </p:cNvPr>
          <p:cNvCxnSpPr/>
          <p:nvPr/>
        </p:nvCxnSpPr>
        <p:spPr>
          <a:xfrm flipH="1">
            <a:off x="2984500" y="3932238"/>
            <a:ext cx="1247775" cy="10445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605" name="Łącznik prosty ze strzałką 25604">
            <a:extLst>
              <a:ext uri="{FF2B5EF4-FFF2-40B4-BE49-F238E27FC236}">
                <a16:creationId xmlns:a16="http://schemas.microsoft.com/office/drawing/2014/main" id="{C72DCDFF-C56A-39DA-601D-5CE5F1804BAA}"/>
              </a:ext>
            </a:extLst>
          </p:cNvPr>
          <p:cNvCxnSpPr/>
          <p:nvPr/>
        </p:nvCxnSpPr>
        <p:spPr>
          <a:xfrm flipH="1">
            <a:off x="3381375" y="3570288"/>
            <a:ext cx="36195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611" name="Łącznik prosty ze strzałką 25610">
            <a:extLst>
              <a:ext uri="{FF2B5EF4-FFF2-40B4-BE49-F238E27FC236}">
                <a16:creationId xmlns:a16="http://schemas.microsoft.com/office/drawing/2014/main" id="{3482F942-84FE-312D-FF5B-2DE7BC275CE7}"/>
              </a:ext>
            </a:extLst>
          </p:cNvPr>
          <p:cNvCxnSpPr/>
          <p:nvPr/>
        </p:nvCxnSpPr>
        <p:spPr>
          <a:xfrm flipV="1">
            <a:off x="5521325" y="1854200"/>
            <a:ext cx="0" cy="13081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5" name="Łącznik prosty ze strzałką 144">
            <a:extLst>
              <a:ext uri="{FF2B5EF4-FFF2-40B4-BE49-F238E27FC236}">
                <a16:creationId xmlns:a16="http://schemas.microsoft.com/office/drawing/2014/main" id="{DA46350E-C036-F9EC-7F1C-8FA787490656}"/>
              </a:ext>
            </a:extLst>
          </p:cNvPr>
          <p:cNvCxnSpPr/>
          <p:nvPr/>
        </p:nvCxnSpPr>
        <p:spPr>
          <a:xfrm flipV="1">
            <a:off x="7221538" y="1854200"/>
            <a:ext cx="0" cy="13081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615" name="Łącznik prosty ze strzałką 25614">
            <a:extLst>
              <a:ext uri="{FF2B5EF4-FFF2-40B4-BE49-F238E27FC236}">
                <a16:creationId xmlns:a16="http://schemas.microsoft.com/office/drawing/2014/main" id="{B42E6FB7-4C35-FE79-4AD4-C446A6FC8C40}"/>
              </a:ext>
            </a:extLst>
          </p:cNvPr>
          <p:cNvCxnSpPr/>
          <p:nvPr/>
        </p:nvCxnSpPr>
        <p:spPr>
          <a:xfrm>
            <a:off x="5521325" y="3932238"/>
            <a:ext cx="0" cy="61753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0" name="Łącznik prosty ze strzałką 149">
            <a:extLst>
              <a:ext uri="{FF2B5EF4-FFF2-40B4-BE49-F238E27FC236}">
                <a16:creationId xmlns:a16="http://schemas.microsoft.com/office/drawing/2014/main" id="{F964425E-62B3-968B-A246-C514D798A558}"/>
              </a:ext>
            </a:extLst>
          </p:cNvPr>
          <p:cNvCxnSpPr/>
          <p:nvPr/>
        </p:nvCxnSpPr>
        <p:spPr>
          <a:xfrm>
            <a:off x="7138988" y="3929063"/>
            <a:ext cx="0" cy="6207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2" name="Łącznik prosty ze strzałką 151">
            <a:extLst>
              <a:ext uri="{FF2B5EF4-FFF2-40B4-BE49-F238E27FC236}">
                <a16:creationId xmlns:a16="http://schemas.microsoft.com/office/drawing/2014/main" id="{2754404C-3EB0-21D3-9946-2ABF9D421F66}"/>
              </a:ext>
            </a:extLst>
          </p:cNvPr>
          <p:cNvCxnSpPr/>
          <p:nvPr/>
        </p:nvCxnSpPr>
        <p:spPr>
          <a:xfrm>
            <a:off x="7740650" y="3944938"/>
            <a:ext cx="0" cy="15049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4" name="Łącznik prosty ze strzałką 153">
            <a:extLst>
              <a:ext uri="{FF2B5EF4-FFF2-40B4-BE49-F238E27FC236}">
                <a16:creationId xmlns:a16="http://schemas.microsoft.com/office/drawing/2014/main" id="{83871351-33DA-D5BB-DE98-95BDD45DCC47}"/>
              </a:ext>
            </a:extLst>
          </p:cNvPr>
          <p:cNvCxnSpPr/>
          <p:nvPr/>
        </p:nvCxnSpPr>
        <p:spPr>
          <a:xfrm>
            <a:off x="4805363" y="3944938"/>
            <a:ext cx="0" cy="15049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5" name="Łącznik prosty ze strzałką 154">
            <a:extLst>
              <a:ext uri="{FF2B5EF4-FFF2-40B4-BE49-F238E27FC236}">
                <a16:creationId xmlns:a16="http://schemas.microsoft.com/office/drawing/2014/main" id="{EEB8FEE6-9744-5589-FFA7-8197CA58238B}"/>
              </a:ext>
            </a:extLst>
          </p:cNvPr>
          <p:cNvCxnSpPr>
            <a:cxnSpLocks/>
          </p:cNvCxnSpPr>
          <p:nvPr/>
        </p:nvCxnSpPr>
        <p:spPr>
          <a:xfrm>
            <a:off x="8880391" y="3855950"/>
            <a:ext cx="359503" cy="52863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0" name="Łącznik prosty ze strzałką 159">
            <a:extLst>
              <a:ext uri="{FF2B5EF4-FFF2-40B4-BE49-F238E27FC236}">
                <a16:creationId xmlns:a16="http://schemas.microsoft.com/office/drawing/2014/main" id="{187C8EA1-81FF-E398-5FCA-B8D13F3E232B}"/>
              </a:ext>
            </a:extLst>
          </p:cNvPr>
          <p:cNvCxnSpPr>
            <a:cxnSpLocks/>
          </p:cNvCxnSpPr>
          <p:nvPr/>
        </p:nvCxnSpPr>
        <p:spPr>
          <a:xfrm>
            <a:off x="8641897" y="1754163"/>
            <a:ext cx="463555" cy="23789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2" name="Łącznik prosty ze strzałką 161">
            <a:extLst>
              <a:ext uri="{FF2B5EF4-FFF2-40B4-BE49-F238E27FC236}">
                <a16:creationId xmlns:a16="http://schemas.microsoft.com/office/drawing/2014/main" id="{694847E9-8F7F-3F1A-8723-C9AF1D066D24}"/>
              </a:ext>
            </a:extLst>
          </p:cNvPr>
          <p:cNvCxnSpPr>
            <a:cxnSpLocks/>
          </p:cNvCxnSpPr>
          <p:nvPr/>
        </p:nvCxnSpPr>
        <p:spPr>
          <a:xfrm>
            <a:off x="8250985" y="3927475"/>
            <a:ext cx="781825" cy="170576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1" name="Tytuł 1">
            <a:extLst>
              <a:ext uri="{FF2B5EF4-FFF2-40B4-BE49-F238E27FC236}">
                <a16:creationId xmlns:a16="http://schemas.microsoft.com/office/drawing/2014/main" id="{2E929F5A-189F-FF08-7739-7BCDF55A8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2838" y="-30163"/>
            <a:ext cx="8982075" cy="768351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pl-PL" sz="2400" b="1" dirty="0">
                <a:solidFill>
                  <a:schemeClr val="tx2"/>
                </a:solidFill>
                <a:latin typeface="+mn-lt"/>
              </a:rPr>
              <a:t>             </a:t>
            </a:r>
          </a:p>
        </p:txBody>
      </p:sp>
      <p:sp>
        <p:nvSpPr>
          <p:cNvPr id="3" name="Prostokąt zaokrąglony 8">
            <a:extLst>
              <a:ext uri="{FF2B5EF4-FFF2-40B4-BE49-F238E27FC236}">
                <a16:creationId xmlns:a16="http://schemas.microsoft.com/office/drawing/2014/main" id="{50D7C1EB-E0AB-ECF5-696E-213A631696E5}"/>
              </a:ext>
            </a:extLst>
          </p:cNvPr>
          <p:cNvSpPr/>
          <p:nvPr/>
        </p:nvSpPr>
        <p:spPr>
          <a:xfrm>
            <a:off x="174060" y="1779887"/>
            <a:ext cx="3168650" cy="650276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SUW</a:t>
            </a:r>
          </a:p>
        </p:txBody>
      </p:sp>
      <p:sp>
        <p:nvSpPr>
          <p:cNvPr id="5" name="Prostokąt zaokrąglony 133">
            <a:extLst>
              <a:ext uri="{FF2B5EF4-FFF2-40B4-BE49-F238E27FC236}">
                <a16:creationId xmlns:a16="http://schemas.microsoft.com/office/drawing/2014/main" id="{2E0A692C-6E64-7F82-8F8F-3928049A47F6}"/>
              </a:ext>
            </a:extLst>
          </p:cNvPr>
          <p:cNvSpPr/>
          <p:nvPr/>
        </p:nvSpPr>
        <p:spPr>
          <a:xfrm>
            <a:off x="9136062" y="1737474"/>
            <a:ext cx="2801938" cy="712787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Bilansowanie</a:t>
            </a:r>
          </a:p>
        </p:txBody>
      </p:sp>
      <p:sp>
        <p:nvSpPr>
          <p:cNvPr id="8" name="Prostokąt zaokrąglony 133">
            <a:extLst>
              <a:ext uri="{FF2B5EF4-FFF2-40B4-BE49-F238E27FC236}">
                <a16:creationId xmlns:a16="http://schemas.microsoft.com/office/drawing/2014/main" id="{F0433FDD-CDC0-9F52-3E0A-1734E276A985}"/>
              </a:ext>
            </a:extLst>
          </p:cNvPr>
          <p:cNvSpPr/>
          <p:nvPr/>
        </p:nvSpPr>
        <p:spPr>
          <a:xfrm>
            <a:off x="9106762" y="2532368"/>
            <a:ext cx="2801938" cy="712787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System bezpieczeństwa</a:t>
            </a:r>
          </a:p>
        </p:txBody>
      </p:sp>
      <p:sp>
        <p:nvSpPr>
          <p:cNvPr id="13" name="Prostokąt zaokrąglony 8">
            <a:extLst>
              <a:ext uri="{FF2B5EF4-FFF2-40B4-BE49-F238E27FC236}">
                <a16:creationId xmlns:a16="http://schemas.microsoft.com/office/drawing/2014/main" id="{313A2B95-BB18-B214-F59F-B06D3D93CA3C}"/>
              </a:ext>
            </a:extLst>
          </p:cNvPr>
          <p:cNvSpPr/>
          <p:nvPr/>
        </p:nvSpPr>
        <p:spPr>
          <a:xfrm>
            <a:off x="174060" y="2583444"/>
            <a:ext cx="3168650" cy="650277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Oczyszczalnia</a:t>
            </a:r>
          </a:p>
        </p:txBody>
      </p:sp>
      <p:cxnSp>
        <p:nvCxnSpPr>
          <p:cNvPr id="16" name="Łącznik prosty ze strzałką 15">
            <a:extLst>
              <a:ext uri="{FF2B5EF4-FFF2-40B4-BE49-F238E27FC236}">
                <a16:creationId xmlns:a16="http://schemas.microsoft.com/office/drawing/2014/main" id="{104701CF-B4AE-6A00-D698-F9B8BDB7A04D}"/>
              </a:ext>
            </a:extLst>
          </p:cNvPr>
          <p:cNvCxnSpPr>
            <a:cxnSpLocks/>
            <a:endCxn id="3" idx="3"/>
          </p:cNvCxnSpPr>
          <p:nvPr/>
        </p:nvCxnSpPr>
        <p:spPr>
          <a:xfrm flipH="1">
            <a:off x="3342710" y="1636613"/>
            <a:ext cx="549457" cy="4684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Łącznik prosty ze strzałką 16">
            <a:extLst>
              <a:ext uri="{FF2B5EF4-FFF2-40B4-BE49-F238E27FC236}">
                <a16:creationId xmlns:a16="http://schemas.microsoft.com/office/drawing/2014/main" id="{65E18FCA-7583-6B38-1DA2-93B33DC683D4}"/>
              </a:ext>
            </a:extLst>
          </p:cNvPr>
          <p:cNvCxnSpPr>
            <a:cxnSpLocks/>
          </p:cNvCxnSpPr>
          <p:nvPr/>
        </p:nvCxnSpPr>
        <p:spPr>
          <a:xfrm flipH="1">
            <a:off x="3365589" y="1743075"/>
            <a:ext cx="592408" cy="95880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Łącznik prosty ze strzałką 17">
            <a:extLst>
              <a:ext uri="{FF2B5EF4-FFF2-40B4-BE49-F238E27FC236}">
                <a16:creationId xmlns:a16="http://schemas.microsoft.com/office/drawing/2014/main" id="{8E2D6B42-0FFB-1DFE-FA69-958619AF456D}"/>
              </a:ext>
            </a:extLst>
          </p:cNvPr>
          <p:cNvCxnSpPr>
            <a:cxnSpLocks/>
          </p:cNvCxnSpPr>
          <p:nvPr/>
        </p:nvCxnSpPr>
        <p:spPr>
          <a:xfrm flipH="1">
            <a:off x="3386155" y="1176160"/>
            <a:ext cx="386659" cy="1764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Łącznik prosty ze strzałką 21">
            <a:extLst>
              <a:ext uri="{FF2B5EF4-FFF2-40B4-BE49-F238E27FC236}">
                <a16:creationId xmlns:a16="http://schemas.microsoft.com/office/drawing/2014/main" id="{BABD7532-2573-BC83-42CB-02A449C8E14C}"/>
              </a:ext>
            </a:extLst>
          </p:cNvPr>
          <p:cNvCxnSpPr>
            <a:cxnSpLocks/>
            <a:endCxn id="133" idx="1"/>
          </p:cNvCxnSpPr>
          <p:nvPr/>
        </p:nvCxnSpPr>
        <p:spPr>
          <a:xfrm>
            <a:off x="8920163" y="3550465"/>
            <a:ext cx="503238" cy="30566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Łącznik prosty ze strzałką 22">
            <a:extLst>
              <a:ext uri="{FF2B5EF4-FFF2-40B4-BE49-F238E27FC236}">
                <a16:creationId xmlns:a16="http://schemas.microsoft.com/office/drawing/2014/main" id="{7B019E9E-C293-751E-65A5-898F5225B378}"/>
              </a:ext>
            </a:extLst>
          </p:cNvPr>
          <p:cNvCxnSpPr>
            <a:cxnSpLocks/>
          </p:cNvCxnSpPr>
          <p:nvPr/>
        </p:nvCxnSpPr>
        <p:spPr>
          <a:xfrm>
            <a:off x="8394521" y="1754163"/>
            <a:ext cx="712241" cy="9735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Łącznik prosty ze strzałką 23">
            <a:extLst>
              <a:ext uri="{FF2B5EF4-FFF2-40B4-BE49-F238E27FC236}">
                <a16:creationId xmlns:a16="http://schemas.microsoft.com/office/drawing/2014/main" id="{355998CD-3F34-7129-F62C-975CFB11E3EF}"/>
              </a:ext>
            </a:extLst>
          </p:cNvPr>
          <p:cNvCxnSpPr>
            <a:cxnSpLocks/>
          </p:cNvCxnSpPr>
          <p:nvPr/>
        </p:nvCxnSpPr>
        <p:spPr>
          <a:xfrm>
            <a:off x="8821662" y="1231900"/>
            <a:ext cx="3501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34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67352AF3-9FB1-5558-26B6-094305BDF0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3840" y="-30524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4" name="Prostokąt zaokrąglony 133">
            <a:extLst>
              <a:ext uri="{FF2B5EF4-FFF2-40B4-BE49-F238E27FC236}">
                <a16:creationId xmlns:a16="http://schemas.microsoft.com/office/drawing/2014/main" id="{F2C572E9-3079-3FD9-72A4-9F6B46E89E9F}"/>
              </a:ext>
            </a:extLst>
          </p:cNvPr>
          <p:cNvSpPr/>
          <p:nvPr/>
        </p:nvSpPr>
        <p:spPr>
          <a:xfrm>
            <a:off x="9122355" y="914487"/>
            <a:ext cx="2801938" cy="712787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pl-PL" sz="12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System Sieciowy</a:t>
            </a:r>
          </a:p>
        </p:txBody>
      </p:sp>
      <p:pic>
        <p:nvPicPr>
          <p:cNvPr id="1026" name="Picture 2" descr="Symbol sztucznej inteligencji AI. Głębokie uczenie się i ...">
            <a:extLst>
              <a:ext uri="{FF2B5EF4-FFF2-40B4-BE49-F238E27FC236}">
                <a16:creationId xmlns:a16="http://schemas.microsoft.com/office/drawing/2014/main" id="{D601DE85-3890-2751-845A-0306F6FEFA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3242" y="3245150"/>
            <a:ext cx="660926" cy="620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09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4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4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5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6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6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7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25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7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8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8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8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13500"/>
                            </p:stCondLst>
                            <p:childTnLst>
                              <p:par>
                                <p:cTn id="9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9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14500"/>
                            </p:stCondLst>
                            <p:childTnLst>
                              <p:par>
                                <p:cTn id="10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0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5500"/>
                            </p:stCondLst>
                            <p:childTnLst>
                              <p:par>
                                <p:cTn id="10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6000"/>
                            </p:stCondLst>
                            <p:childTnLst>
                              <p:par>
                                <p:cTn id="1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6500"/>
                            </p:stCondLst>
                            <p:childTnLst>
                              <p:par>
                                <p:cTn id="1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7000"/>
                            </p:stCondLst>
                            <p:childTnLst>
                              <p:par>
                                <p:cTn id="1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7500"/>
                            </p:stCondLst>
                            <p:childTnLst>
                              <p:par>
                                <p:cTn id="1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12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18500"/>
                            </p:stCondLst>
                            <p:childTnLst>
                              <p:par>
                                <p:cTn id="13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9000"/>
                            </p:stCondLst>
                            <p:childTnLst>
                              <p:par>
                                <p:cTn id="13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19500"/>
                            </p:stCondLst>
                            <p:childTnLst>
                              <p:par>
                                <p:cTn id="14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8" grpId="0" animBg="1"/>
      <p:bldP spid="83" grpId="0" animBg="1"/>
      <p:bldP spid="109569" grpId="0" animBg="1"/>
      <p:bldP spid="105" grpId="0" animBg="1"/>
      <p:bldP spid="130" grpId="0" animBg="1"/>
      <p:bldP spid="132" grpId="0" animBg="1"/>
      <p:bldP spid="133" grpId="0" animBg="1"/>
      <p:bldP spid="3" grpId="0" animBg="1"/>
      <p:bldP spid="5" grpId="0" animBg="1"/>
      <p:bldP spid="8" grpId="0" animBg="1"/>
      <p:bldP spid="13" grpId="0" animBg="1"/>
      <p:bldP spid="13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ymbol zastępczy zawartości 3">
            <a:extLst>
              <a:ext uri="{FF2B5EF4-FFF2-40B4-BE49-F238E27FC236}">
                <a16:creationId xmlns:a16="http://schemas.microsoft.com/office/drawing/2014/main" id="{CB6F1004-3637-7518-2B3E-6228E88CDB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88" y="685800"/>
            <a:ext cx="11576303" cy="54041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479966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574555D8-88C4-F5D0-AB1E-480710EFA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l-PL"/>
          </a:p>
        </p:txBody>
      </p:sp>
      <p:pic>
        <p:nvPicPr>
          <p:cNvPr id="5" name="Obraz 3">
            <a:extLst>
              <a:ext uri="{FF2B5EF4-FFF2-40B4-BE49-F238E27FC236}">
                <a16:creationId xmlns:a16="http://schemas.microsoft.com/office/drawing/2014/main" id="{27F42F67-75CA-3AC7-4DC3-7564E550B1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768" y="393193"/>
            <a:ext cx="11000232" cy="5809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60522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F83B2C21-6C38-584B-3486-8D55445D5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099ACF20-8D02-1267-2A71-CFF95F3E35C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pl-PL"/>
          </a:p>
        </p:txBody>
      </p:sp>
      <p:pic>
        <p:nvPicPr>
          <p:cNvPr id="5" name="Picture 2" descr="F:\wykresy przepływów podczas awarii wodo\Mecz Polska - Czechy 16.06.2015 przerwa na Toaletę.JPG">
            <a:extLst>
              <a:ext uri="{FF2B5EF4-FFF2-40B4-BE49-F238E27FC236}">
                <a16:creationId xmlns:a16="http://schemas.microsoft.com/office/drawing/2014/main" id="{5D8ABBBC-D0D5-D615-0B38-648BB08BED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810"/>
          <a:stretch/>
        </p:blipFill>
        <p:spPr bwMode="auto">
          <a:xfrm>
            <a:off x="393192" y="822961"/>
            <a:ext cx="11448288" cy="5495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jaśnienie liniowe 1 3">
            <a:extLst>
              <a:ext uri="{FF2B5EF4-FFF2-40B4-BE49-F238E27FC236}">
                <a16:creationId xmlns:a16="http://schemas.microsoft.com/office/drawing/2014/main" id="{C747CE7C-2FA0-A999-FF6D-2DA270D09FD1}"/>
              </a:ext>
            </a:extLst>
          </p:cNvPr>
          <p:cNvSpPr/>
          <p:nvPr/>
        </p:nvSpPr>
        <p:spPr>
          <a:xfrm>
            <a:off x="6402832" y="2089906"/>
            <a:ext cx="2305050" cy="576262"/>
          </a:xfrm>
          <a:prstGeom prst="borderCallout1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pl-PL" sz="1000" b="1" dirty="0">
                <a:solidFill>
                  <a:srgbClr val="FF0000"/>
                </a:solidFill>
              </a:rPr>
              <a:t>15 min. przerwa w meczu to nie awaria!!!</a:t>
            </a:r>
          </a:p>
        </p:txBody>
      </p:sp>
      <p:sp>
        <p:nvSpPr>
          <p:cNvPr id="9" name="pole tekstowe 8">
            <a:extLst>
              <a:ext uri="{FF2B5EF4-FFF2-40B4-BE49-F238E27FC236}">
                <a16:creationId xmlns:a16="http://schemas.microsoft.com/office/drawing/2014/main" id="{DC5E59FE-988E-3FAD-6E6E-3D3C786F7722}"/>
              </a:ext>
            </a:extLst>
          </p:cNvPr>
          <p:cNvSpPr txBox="1"/>
          <p:nvPr/>
        </p:nvSpPr>
        <p:spPr>
          <a:xfrm>
            <a:off x="3124962" y="378261"/>
            <a:ext cx="61036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l-PL" b="1" dirty="0">
                <a:solidFill>
                  <a:srgbClr val="FF0000"/>
                </a:solidFill>
                <a:latin typeface="Century Gothic" panose="020B0502020202020204"/>
              </a:rPr>
              <a:t>Mecz – Mistrzostwa 2012</a:t>
            </a:r>
            <a:endParaRPr kumimoji="0" lang="pl-PL" sz="1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55477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113083F0-97A5-1A0F-E090-36F4DF014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0324" y="1"/>
            <a:ext cx="8534400" cy="786384"/>
          </a:xfrm>
        </p:spPr>
        <p:txBody>
          <a:bodyPr>
            <a:normAutofit/>
          </a:bodyPr>
          <a:lstStyle/>
          <a:p>
            <a:pPr algn="ctr"/>
            <a:r>
              <a:rPr lang="pl-PL" sz="2400" b="1" dirty="0">
                <a:solidFill>
                  <a:srgbClr val="FF0000"/>
                </a:solidFill>
              </a:rPr>
              <a:t>Dziękujemy za uwagę</a:t>
            </a:r>
          </a:p>
        </p:txBody>
      </p:sp>
      <p:sp>
        <p:nvSpPr>
          <p:cNvPr id="4" name="Symbol zastępczy numeru slajdu 3">
            <a:extLst>
              <a:ext uri="{FF2B5EF4-FFF2-40B4-BE49-F238E27FC236}">
                <a16:creationId xmlns:a16="http://schemas.microsoft.com/office/drawing/2014/main" id="{5ED8CC19-ED1D-DFE2-D437-E23E3AD16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99F5B-3D2C-4123-97B2-96F086F1BE3D}" type="slidenum">
              <a:rPr lang="pl-PL" smtClean="0"/>
              <a:pPr/>
              <a:t>25</a:t>
            </a:fld>
            <a:endParaRPr lang="pl-PL" dirty="0"/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1ADB23E7-2AB7-2A20-AFDB-70FA908402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024" y="1207007"/>
            <a:ext cx="11814048" cy="5513833"/>
          </a:xfrm>
          <a:prstGeom prst="rect">
            <a:avLst/>
          </a:prstGeom>
        </p:spPr>
      </p:pic>
      <p:pic>
        <p:nvPicPr>
          <p:cNvPr id="3" name="Picture 6" descr="Zarzuty prokuratorskie dla wiceprezesów WiK w Opolu - Opole News">
            <a:extLst>
              <a:ext uri="{FF2B5EF4-FFF2-40B4-BE49-F238E27FC236}">
                <a16:creationId xmlns:a16="http://schemas.microsoft.com/office/drawing/2014/main" id="{5DE832EA-622C-1192-EAB3-C1292323FC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3840" y="-30524"/>
            <a:ext cx="1123948" cy="116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2014405"/>
      </p:ext>
    </p:extLst>
  </p:cSld>
  <p:clrMapOvr>
    <a:masterClrMapping/>
  </p:clrMapOvr>
</p:sld>
</file>

<file path=ppt/theme/theme1.xml><?xml version="1.0" encoding="utf-8"?>
<a:theme xmlns:a="http://schemas.openxmlformats.org/drawingml/2006/main" name="Wycinek">
  <a:themeElements>
    <a:clrScheme name="Wycinek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Wycinek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ycine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Yu Gothic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Yu Gothic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Yu Gothic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Yu Gothic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568</TotalTime>
  <Words>1404</Words>
  <Application>Microsoft Office PowerPoint</Application>
  <PresentationFormat>Panoramiczny</PresentationFormat>
  <Paragraphs>299</Paragraphs>
  <Slides>25</Slides>
  <Notes>4</Notes>
  <HiddenSlides>0</HiddenSlides>
  <MMClips>0</MMClips>
  <ScaleCrop>false</ScaleCrop>
  <HeadingPairs>
    <vt:vector size="6" baseType="variant">
      <vt:variant>
        <vt:lpstr>Używane czcionki</vt:lpstr>
      </vt:variant>
      <vt:variant>
        <vt:i4>8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25</vt:i4>
      </vt:variant>
    </vt:vector>
  </HeadingPairs>
  <TitlesOfParts>
    <vt:vector size="34" baseType="lpstr">
      <vt:lpstr>Arial</vt:lpstr>
      <vt:lpstr>Arial Black</vt:lpstr>
      <vt:lpstr>Calibri</vt:lpstr>
      <vt:lpstr>Cambria</vt:lpstr>
      <vt:lpstr>Century Gothic</vt:lpstr>
      <vt:lpstr>Times New Roman</vt:lpstr>
      <vt:lpstr>Wingdings</vt:lpstr>
      <vt:lpstr>Wingdings 3</vt:lpstr>
      <vt:lpstr>Wycinek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 </vt:lpstr>
      <vt:lpstr>Prezentacja programu PowerPoint</vt:lpstr>
      <vt:lpstr>Prezentacja programu PowerPoint</vt:lpstr>
      <vt:lpstr>Modernizacja głównego kolektora kanalizacji sanitarnej o śr. 1000 mm na ul. Sosnkowskiego 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             </vt:lpstr>
      <vt:lpstr>Prezentacja programu PowerPoint</vt:lpstr>
      <vt:lpstr>Prezentacja programu PowerPoint</vt:lpstr>
      <vt:lpstr>Prezentacja programu PowerPoint</vt:lpstr>
      <vt:lpstr>Dziękujemy za uwagę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Stanisław Janik</dc:creator>
  <cp:lastModifiedBy>Stanisław Janik</cp:lastModifiedBy>
  <cp:revision>19</cp:revision>
  <dcterms:created xsi:type="dcterms:W3CDTF">2026-04-29T07:59:42Z</dcterms:created>
  <dcterms:modified xsi:type="dcterms:W3CDTF">2026-05-05T06:12:02Z</dcterms:modified>
</cp:coreProperties>
</file>