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797675" cy="9926638"/>
  <p:embeddedFontLst>
    <p:embeddedFont>
      <p:font typeface="Raleway" panose="020B0604020202020204" charset="-18"/>
      <p:regular r:id="rId37"/>
      <p:bold r:id="rId38"/>
      <p:italic r:id="rId39"/>
      <p:boldItalic r:id="rId40"/>
    </p:embeddedFont>
    <p:embeddedFont>
      <p:font typeface="Lato" panose="020B0604020202020204" charset="-18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bae30dfedb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bae30dfedb_1_8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bae30dfedb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bae30dfedb_1_15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bae30dfedb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bae30dfedb_1_16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b02abbda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b02abbda7_0_2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ae30dfe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bae30dfedb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bae30dfed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bae30dfedb_0_15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bae30dfed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bae30dfedb_0_15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ae30dfed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ae30dfedb_0_16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ae30dfed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ae30dfedb_0_16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bae30dfedb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bae30dfedb_1_18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b02abbda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b02abbda7_0_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ae30dfedb_1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ae30dfedb_1_1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bae30dfedb_1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bae30dfedb_1_20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ae30dfedb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ae30dfedb_1_20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bae30dfedb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bae30dfedb_1_2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bae30dfedb_1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bae30dfedb_1_22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bae30dfedb_1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bae30dfedb_1_2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bae30dfedb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bae30dfedb_1_2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ae30dfedb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bae30dfedb_1_2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ae30dfedb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bae30dfedb_1_25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bae30dfedb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bae30dfedb_1_27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bb02abbda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bb02abbda7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bbc60fd6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bbc60fd687_0_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bc60fd68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bbc60fd687_0_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bc60fd68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bbc60fd687_0_5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bae30dfedb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bae30dfedb_1_18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ae30dfedb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ae30dfedb_1_29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b02abbda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b02abbda7_0_1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eb18b4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bbeb18b435_0_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02abbda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bb02abbda7_0_3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ae30dfedb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ae30dfedb_0_14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ae30dfe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ae30dfedb_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bae30dfedb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bae30dfedb_1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48975" y="1604963"/>
            <a:ext cx="8177400" cy="132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l" sz="4800">
                <a:solidFill>
                  <a:srgbClr val="3C3737"/>
                </a:solidFill>
                <a:latin typeface="Raleway"/>
                <a:ea typeface="Raleway"/>
                <a:cs typeface="Raleway"/>
                <a:sym typeface="Raleway"/>
              </a:rPr>
              <a:t>Równość płci w miejscu pracy</a:t>
            </a:r>
            <a:endParaRPr sz="4800">
              <a:solidFill>
                <a:srgbClr val="3C3737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0714"/>
              <a:buFont typeface="Arial"/>
              <a:buNone/>
            </a:pPr>
            <a:r>
              <a:rPr lang="pl" sz="1555" b="1">
                <a:solidFill>
                  <a:srgbClr val="3C3737"/>
                </a:solidFill>
                <a:latin typeface="Raleway"/>
                <a:ea typeface="Raleway"/>
                <a:cs typeface="Raleway"/>
                <a:sym typeface="Raleway"/>
              </a:rPr>
              <a:t>PODSUMOWANIE BADANIA ANKIETOWEGO W MIEJSKICH JEDNOSTKACH ORGANIZACYJNYCH ORAZ MIEJSKICH SPÓŁKACH KOMUNALNYCH W OPOLU</a:t>
            </a:r>
            <a:endParaRPr>
              <a:solidFill>
                <a:srgbClr val="3C3737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975" y="43305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72700" y="4093875"/>
            <a:ext cx="20592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chemeClr val="dk2"/>
                </a:solidFill>
              </a:rPr>
              <a:t>OPOLE | 23 LUTEGO 2024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cxnSp>
        <p:nvCxnSpPr>
          <p:cNvPr id="57" name="Google Shape;57;p13"/>
          <p:cNvCxnSpPr/>
          <p:nvPr/>
        </p:nvCxnSpPr>
        <p:spPr>
          <a:xfrm>
            <a:off x="637350" y="3722700"/>
            <a:ext cx="8139600" cy="2100"/>
          </a:xfrm>
          <a:prstGeom prst="straightConnector1">
            <a:avLst/>
          </a:prstGeom>
          <a:noFill/>
          <a:ln w="9525" cap="flat" cmpd="sng">
            <a:solidFill>
              <a:srgbClr val="3C373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13"/>
          <p:cNvSpPr txBox="1"/>
          <p:nvPr/>
        </p:nvSpPr>
        <p:spPr>
          <a:xfrm>
            <a:off x="4404450" y="4093875"/>
            <a:ext cx="43725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>
                <a:solidFill>
                  <a:schemeClr val="dk2"/>
                </a:solidFill>
              </a:rPr>
              <a:t>VII POSIEDZENIE KOMISJI DORAŹNEJ DS. PODJĘCIA DZIAŁAŃ NA RZECZ RÓWNOUPRAWNIENIA KOBIET W OPOLU</a:t>
            </a:r>
            <a:endParaRPr sz="9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37350" y="3209425"/>
            <a:ext cx="4935000" cy="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chemeClr val="dk2"/>
                </a:solidFill>
              </a:rPr>
              <a:t>Magdalena Piejko-Płonka, Marcin Deutschmann | Uniwersytet Opolski</a:t>
            </a:r>
            <a:endParaRPr sz="11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ctrTitle"/>
          </p:nvPr>
        </p:nvSpPr>
        <p:spPr>
          <a:xfrm>
            <a:off x="4840575" y="202150"/>
            <a:ext cx="3989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Idea równości płci - reagowanie na problemy dotyczące nierówności płci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129875"/>
            <a:ext cx="1087027" cy="83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8325" y="1044975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ctrTitle"/>
          </p:nvPr>
        </p:nvSpPr>
        <p:spPr>
          <a:xfrm>
            <a:off x="5196350" y="353500"/>
            <a:ext cx="3615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Idea równości płci - inkluzywny język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825" y="168400"/>
            <a:ext cx="1087027" cy="83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0400" y="1124550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ctrTitle"/>
          </p:nvPr>
        </p:nvSpPr>
        <p:spPr>
          <a:xfrm>
            <a:off x="5096825" y="405450"/>
            <a:ext cx="37737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Osiąganie równowagi między życiem prywatnym i zawodowym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824850" y="1525850"/>
            <a:ext cx="78990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 i="1">
                <a:solidFill>
                  <a:srgbClr val="434343"/>
                </a:solidFill>
              </a:rPr>
              <a:t>work-life balance</a:t>
            </a:r>
            <a:endParaRPr sz="1500" b="1" i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434343"/>
                </a:solidFill>
              </a:rPr>
              <a:t>idea zarządzania czasem w taki sposób, aby możliwe było osiągnięcie równowagi pomiędzy życiem prywatnym i zawodowym (docenienie, satysfakcja, zadowolenie z pracy)</a:t>
            </a:r>
            <a:endParaRPr sz="15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pl" sz="1500">
                <a:solidFill>
                  <a:srgbClr val="434343"/>
                </a:solidFill>
              </a:rPr>
              <a:t>jaki jest stopień zadowolenia z wykonywanej pracy?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pl" sz="1500">
                <a:solidFill>
                  <a:srgbClr val="434343"/>
                </a:solidFill>
              </a:rPr>
              <a:t>czy obowiązki domowe przekładają się na funkcjonowanie w pracy?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pl" sz="1500">
                <a:solidFill>
                  <a:srgbClr val="434343"/>
                </a:solidFill>
              </a:rPr>
              <a:t>czy obowiązki zawodowe przekładają się na funkcjonowanie w domu?</a:t>
            </a:r>
            <a:endParaRPr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ctrTitle"/>
          </p:nvPr>
        </p:nvSpPr>
        <p:spPr>
          <a:xfrm>
            <a:off x="5748875" y="202150"/>
            <a:ext cx="3081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Raleway"/>
              <a:buChar char="○"/>
            </a:pPr>
            <a:r>
              <a:rPr lang="pl" sz="16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work-life balance?</a:t>
            </a:r>
            <a:endParaRPr sz="16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690350" y="1248150"/>
            <a:ext cx="74943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9925" y="1080350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ctrTitle"/>
          </p:nvPr>
        </p:nvSpPr>
        <p:spPr>
          <a:xfrm>
            <a:off x="5748875" y="202150"/>
            <a:ext cx="3081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Raleway"/>
              <a:buChar char="○"/>
            </a:pPr>
            <a:r>
              <a:rPr lang="pl" sz="16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Czy work-work balance?</a:t>
            </a:r>
            <a:endParaRPr sz="16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690350" y="1248150"/>
            <a:ext cx="7494300" cy="3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4975" y="1106850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ctrTitle"/>
          </p:nvPr>
        </p:nvSpPr>
        <p:spPr>
          <a:xfrm>
            <a:off x="5748875" y="202150"/>
            <a:ext cx="3081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Raleway"/>
              <a:buChar char="○"/>
            </a:pPr>
            <a:r>
              <a:rPr lang="pl" sz="16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Czy work-work balance?</a:t>
            </a:r>
            <a:endParaRPr sz="16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/>
        </p:nvSpPr>
        <p:spPr>
          <a:xfrm>
            <a:off x="824850" y="1472825"/>
            <a:ext cx="74943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34343"/>
                </a:solidFill>
              </a:rPr>
              <a:t>Tzw. work-life balance jest zaburzony na rzecz pracy. W przypadku </a:t>
            </a:r>
            <a:r>
              <a:rPr lang="pl" sz="1800" b="1" u="sng">
                <a:solidFill>
                  <a:srgbClr val="434343"/>
                </a:solidFill>
              </a:rPr>
              <a:t>wszystkich</a:t>
            </a:r>
            <a:r>
              <a:rPr lang="pl" sz="1800" b="1">
                <a:solidFill>
                  <a:srgbClr val="434343"/>
                </a:solidFill>
              </a:rPr>
              <a:t> proponowanych rozwiązań, które mogą ułatwić godzenie życia prywatnego z zawodowym oczekiwane jest:</a:t>
            </a:r>
            <a:endParaRPr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l" sz="1800">
                <a:solidFill>
                  <a:srgbClr val="434343"/>
                </a:solidFill>
              </a:rPr>
              <a:t>wzmocnienie podmiotowości i sprawczości osób pracujących;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l" sz="1800">
                <a:solidFill>
                  <a:srgbClr val="434343"/>
                </a:solidFill>
              </a:rPr>
              <a:t>empatia i zrozumienie przekładające się na instytucjonalne uwzględnienie indywidualnej sytuacji życiowej każdej z osób;</a:t>
            </a:r>
            <a:endParaRPr sz="180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pl" sz="1800">
                <a:solidFill>
                  <a:srgbClr val="434343"/>
                </a:solidFill>
              </a:rPr>
              <a:t>możliwość dostosowania czasu i formy pracy do życia prywatnego.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ctrTitle"/>
          </p:nvPr>
        </p:nvSpPr>
        <p:spPr>
          <a:xfrm>
            <a:off x="1646250" y="1186308"/>
            <a:ext cx="58515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zmiany w organizacji pracy I</a:t>
            </a:r>
            <a:endParaRPr sz="22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824850" y="2152200"/>
            <a:ext cx="7494300" cy="24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</a:rPr>
              <a:t>praca zdalna i hybrydowa </a:t>
            </a:r>
            <a:r>
              <a:rPr lang="pl" sz="1800">
                <a:solidFill>
                  <a:srgbClr val="3C3737"/>
                </a:solidFill>
              </a:rPr>
              <a:t>(dostosowana do potrzeb);</a:t>
            </a:r>
            <a:endParaRPr sz="1800">
              <a:solidFill>
                <a:srgbClr val="3C373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</a:rPr>
              <a:t>zwiększenie wynagrodzenia</a:t>
            </a:r>
            <a:r>
              <a:rPr lang="pl" sz="1800">
                <a:solidFill>
                  <a:srgbClr val="3C3737"/>
                </a:solidFill>
              </a:rPr>
              <a:t> (godziwe wynagrodzenie, szacunek, brak konieczności pracowania w kilku miejscach “żeby przeżyć”);</a:t>
            </a:r>
            <a:endParaRPr sz="1800">
              <a:solidFill>
                <a:srgbClr val="3C3737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</a:rPr>
              <a:t>zatrudnienie odpowiedniej liczby personelu</a:t>
            </a:r>
            <a:r>
              <a:rPr lang="pl" sz="1800">
                <a:solidFill>
                  <a:srgbClr val="3C3737"/>
                </a:solidFill>
              </a:rPr>
              <a:t> (odciążenie osób pracujących na określonych stanowiskach)</a:t>
            </a:r>
            <a:endParaRPr sz="1800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ctrTitle"/>
          </p:nvPr>
        </p:nvSpPr>
        <p:spPr>
          <a:xfrm>
            <a:off x="1646250" y="1197725"/>
            <a:ext cx="58515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zmiany w organizacji pracy II</a:t>
            </a:r>
            <a:endParaRPr sz="22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6492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/>
        </p:nvSpPr>
        <p:spPr>
          <a:xfrm>
            <a:off x="574600" y="2447200"/>
            <a:ext cx="38439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>
                <a:solidFill>
                  <a:srgbClr val="3C3737"/>
                </a:solidFill>
              </a:rPr>
              <a:t>4-dniowy, ale też 6-dniowy tydzień pracy, krótsza praca w piątki;</a:t>
            </a:r>
            <a:endParaRPr>
              <a:solidFill>
                <a:srgbClr val="3C373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>
                <a:solidFill>
                  <a:srgbClr val="3C3737"/>
                </a:solidFill>
              </a:rPr>
              <a:t>możliwość późniejszego przyjścia do/wyjścia z pracy;</a:t>
            </a:r>
            <a:endParaRPr>
              <a:solidFill>
                <a:srgbClr val="3C3737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C3737"/>
              </a:buClr>
              <a:buSzPts val="1400"/>
              <a:buChar char="○"/>
            </a:pPr>
            <a:r>
              <a:rPr lang="pl">
                <a:solidFill>
                  <a:srgbClr val="3C3737"/>
                </a:solidFill>
              </a:rPr>
              <a:t>skracanie godzin pracy i odrabianie ich w innym dniu (np. w związku z wizytą lekarską, sprawą urzędową itd.);</a:t>
            </a:r>
            <a:endParaRPr>
              <a:solidFill>
                <a:srgbClr val="3C3737"/>
              </a:solidFill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4627700" y="2447200"/>
            <a:ext cx="3941700" cy="22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pl">
                <a:solidFill>
                  <a:srgbClr val="434343"/>
                </a:solidFill>
              </a:rPr>
              <a:t>możliwość dostosowania godzin pracy do opieki nad dzieckiem (godziny pracy placówek opiekuńczych i oświatowych);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pl">
                <a:solidFill>
                  <a:srgbClr val="434343"/>
                </a:solidFill>
              </a:rPr>
              <a:t>możliwość skoordynowania godzin rozpoczęcia i zakończenia pracy z dojazdem komunikacją publiczną;</a:t>
            </a:r>
            <a:endParaRPr>
              <a:solidFill>
                <a:srgbClr val="434343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400"/>
              <a:buChar char="○"/>
            </a:pPr>
            <a:r>
              <a:rPr lang="pl">
                <a:solidFill>
                  <a:srgbClr val="434343"/>
                </a:solidFill>
              </a:rPr>
              <a:t>system zadaniowy, a nie godzinowy;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79" name="Google Shape;179;p29"/>
          <p:cNvSpPr txBox="1">
            <a:spLocks noGrp="1"/>
          </p:cNvSpPr>
          <p:nvPr>
            <p:ph type="ctrTitle"/>
          </p:nvPr>
        </p:nvSpPr>
        <p:spPr>
          <a:xfrm>
            <a:off x="819625" y="2041388"/>
            <a:ext cx="3154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3C3737"/>
                </a:solidFill>
              </a:rPr>
              <a:t>elastyczny czas pracy</a:t>
            </a:r>
            <a:endParaRPr sz="1800" b="1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ctrTitle"/>
          </p:nvPr>
        </p:nvSpPr>
        <p:spPr>
          <a:xfrm>
            <a:off x="1852100" y="1186300"/>
            <a:ext cx="5851500" cy="5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zmiany w organizacji pracy III</a:t>
            </a:r>
            <a:endParaRPr sz="22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0"/>
          <p:cNvSpPr txBox="1"/>
          <p:nvPr/>
        </p:nvSpPr>
        <p:spPr>
          <a:xfrm>
            <a:off x="824850" y="2276825"/>
            <a:ext cx="7494300" cy="20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elastyczne ustalanie terminów urlopów</a:t>
            </a:r>
            <a:r>
              <a:rPr lang="pl" sz="1800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; </a:t>
            </a:r>
            <a:endParaRPr sz="1800">
              <a:solidFill>
                <a:srgbClr val="3C373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zakres zadań i obowiązków możliwy do wykonania w ramach standardowego czasu pracy (</a:t>
            </a:r>
            <a:r>
              <a:rPr lang="pl" sz="1800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bez zabierania pracy do domu, bez przygotowywania się w domu, ale “to nierealne”, “nie da się”);</a:t>
            </a:r>
            <a:endParaRPr sz="1800">
              <a:solidFill>
                <a:srgbClr val="3C3737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800"/>
              <a:buFont typeface="Lato"/>
              <a:buChar char="●"/>
            </a:pPr>
            <a:r>
              <a:rPr lang="pl" sz="1800" b="1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przewidywalny czas pracy </a:t>
            </a:r>
            <a:r>
              <a:rPr lang="pl" sz="1800">
                <a:solidFill>
                  <a:srgbClr val="3C3737"/>
                </a:solidFill>
                <a:latin typeface="Lato"/>
                <a:ea typeface="Lato"/>
                <a:cs typeface="Lato"/>
                <a:sym typeface="Lato"/>
              </a:rPr>
              <a:t>(jasne określenie terminów i czasu trwania dodatkowych zebrań, spotkań (poza godzinami pracy);</a:t>
            </a:r>
            <a:endParaRPr sz="1800">
              <a:solidFill>
                <a:srgbClr val="3C3737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4502025" y="43595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Wsparcie w powrocie z urlopu w celu opieki nad dzieckiem oraz w opiece nad dzieckiem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709375" y="1870950"/>
            <a:ext cx="7766700" cy="14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434343"/>
                </a:solidFill>
              </a:rPr>
              <a:t>Doświadczenia i korzystanie z urlopów w celu opieki nad dzieckiem:</a:t>
            </a:r>
            <a:endParaRPr sz="1700" b="1">
              <a:solidFill>
                <a:srgbClr val="434343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pl" sz="1700">
                <a:solidFill>
                  <a:srgbClr val="434343"/>
                </a:solidFill>
              </a:rPr>
              <a:t>subiektywne poczucie przygotowania do powrotu do pracy po urlopie </a:t>
            </a:r>
            <a:br>
              <a:rPr lang="pl" sz="1700">
                <a:solidFill>
                  <a:srgbClr val="434343"/>
                </a:solidFill>
              </a:rPr>
            </a:br>
            <a:r>
              <a:rPr lang="pl" sz="1700">
                <a:solidFill>
                  <a:srgbClr val="434343"/>
                </a:solidFill>
              </a:rPr>
              <a:t>w celu opieki nad dzieckiem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pl" sz="1700">
                <a:solidFill>
                  <a:srgbClr val="434343"/>
                </a:solidFill>
              </a:rPr>
              <a:t>dostępność rozwiązań ułatwiających korzystanie z nich i powrót do pracy 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○"/>
            </a:pPr>
            <a:r>
              <a:rPr lang="pl" sz="1700">
                <a:solidFill>
                  <a:srgbClr val="434343"/>
                </a:solidFill>
              </a:rPr>
              <a:t>oczekiwane formy wsparcia po powrocie z urlopu </a:t>
            </a:r>
            <a:endParaRPr sz="1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463950" y="3118800"/>
            <a:ext cx="3650100" cy="181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Uniwersytet Opolski - zespół badawczy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dr Magdalena Piejko-Płonka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dr Marcin Deutschmann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dr Marzanna Pogorzelska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dr hab. Anna Tabisz, prof. UO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3C3737"/>
                </a:solidFill>
              </a:rPr>
              <a:t>dr Michał Wanke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3C3737"/>
                </a:solidFill>
              </a:rPr>
              <a:t>badanie realizowane przy zaangażowaniu strony społecznej: Fundacja Laboratorium Zmiany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3C3737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14"/>
          <p:cNvCxnSpPr/>
          <p:nvPr/>
        </p:nvCxnSpPr>
        <p:spPr>
          <a:xfrm>
            <a:off x="4554300" y="883150"/>
            <a:ext cx="35400" cy="3950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4"/>
          <p:cNvSpPr txBox="1"/>
          <p:nvPr/>
        </p:nvSpPr>
        <p:spPr>
          <a:xfrm>
            <a:off x="463950" y="1493150"/>
            <a:ext cx="38940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3C3737"/>
                </a:solidFill>
              </a:rPr>
              <a:t>Badanie zostało zrealizowane z inicjatywy </a:t>
            </a:r>
            <a:br>
              <a:rPr lang="pl" sz="1300">
                <a:solidFill>
                  <a:srgbClr val="3C3737"/>
                </a:solidFill>
              </a:rPr>
            </a:br>
            <a:r>
              <a:rPr lang="pl" sz="1300">
                <a:solidFill>
                  <a:srgbClr val="3C3737"/>
                </a:solidFill>
              </a:rPr>
              <a:t>Komisji doraźnej ds. podjęcia działań na rzecz równouprawnienia kobiet w Opolu.</a:t>
            </a: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3C3737"/>
                </a:solidFill>
              </a:rPr>
              <a:t>Badanie sfinansowane w ramach współpracy </a:t>
            </a:r>
            <a:br>
              <a:rPr lang="pl" sz="1300">
                <a:solidFill>
                  <a:srgbClr val="3C3737"/>
                </a:solidFill>
              </a:rPr>
            </a:br>
            <a:r>
              <a:rPr lang="pl" sz="1300">
                <a:solidFill>
                  <a:srgbClr val="3C3737"/>
                </a:solidFill>
              </a:rPr>
              <a:t>z Uniwersytetem Opolskim ze środków dotacji celowej przyznanej przez Urząd Miasta Opola.</a:t>
            </a:r>
            <a:endParaRPr sz="1300">
              <a:solidFill>
                <a:srgbClr val="3C3737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4904900" y="3535050"/>
            <a:ext cx="3894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3C3737"/>
                </a:solidFill>
              </a:rPr>
              <a:t>Pierwsze badanie dotyczące kwestii równości </a:t>
            </a:r>
            <a:br>
              <a:rPr lang="pl" sz="1300">
                <a:solidFill>
                  <a:srgbClr val="3C3737"/>
                </a:solidFill>
              </a:rPr>
            </a:br>
            <a:r>
              <a:rPr lang="pl" sz="1300">
                <a:solidFill>
                  <a:srgbClr val="3C3737"/>
                </a:solidFill>
              </a:rPr>
              <a:t>płci przeprowadzone </a:t>
            </a:r>
            <a:r>
              <a:rPr lang="pl" sz="1300" b="1">
                <a:solidFill>
                  <a:srgbClr val="3C3737"/>
                </a:solidFill>
              </a:rPr>
              <a:t>w 2023 roku, w miejskich jednostkach organizacyjnych i spółkach komunalnych </a:t>
            </a:r>
            <a:r>
              <a:rPr lang="pl" sz="1300">
                <a:solidFill>
                  <a:srgbClr val="3C3737"/>
                </a:solidFill>
              </a:rPr>
              <a:t>w Opolu.</a:t>
            </a:r>
            <a:endParaRPr sz="1300">
              <a:solidFill>
                <a:srgbClr val="3C3737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957925" y="2106325"/>
            <a:ext cx="35880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3C3737"/>
                </a:solidFill>
              </a:rPr>
              <a:t>“potrzeba jest szerszej wiedzy i debaty </a:t>
            </a:r>
            <a:br>
              <a:rPr lang="pl" i="1">
                <a:solidFill>
                  <a:srgbClr val="3C3737"/>
                </a:solidFill>
              </a:rPr>
            </a:br>
            <a:r>
              <a:rPr lang="pl" i="1">
                <a:solidFill>
                  <a:srgbClr val="3C3737"/>
                </a:solidFill>
              </a:rPr>
              <a:t>o mobbingu i granicach” </a:t>
            </a:r>
            <a:endParaRPr i="1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>
                <a:solidFill>
                  <a:srgbClr val="3C3737"/>
                </a:solidFill>
              </a:rPr>
              <a:t>[odpowiedź w pytaniu otwartym zamykającym ankietę]</a:t>
            </a:r>
            <a:endParaRPr sz="11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00" y="11377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2"/>
          <p:cNvSpPr txBox="1">
            <a:spLocks noGrp="1"/>
          </p:cNvSpPr>
          <p:nvPr>
            <p:ph type="ctrTitle"/>
          </p:nvPr>
        </p:nvSpPr>
        <p:spPr>
          <a:xfrm>
            <a:off x="4640775" y="245925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Poczucie przygotowania do powrotu do pracy po urlopie w celu opieki nad dzieckiem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4525" y="1062675"/>
            <a:ext cx="5878726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ctrTitle"/>
          </p:nvPr>
        </p:nvSpPr>
        <p:spPr>
          <a:xfrm>
            <a:off x="4502025" y="35350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Wsparcie w powrocie z urlopu w celu opieki nad dzieckiem oraz w opiece nad dzieckiem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587675" y="1375625"/>
            <a:ext cx="8074200" cy="33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34343"/>
                </a:solidFill>
              </a:rPr>
              <a:t>W przypadku </a:t>
            </a:r>
            <a:r>
              <a:rPr lang="pl" sz="1800" b="1" u="sng">
                <a:solidFill>
                  <a:srgbClr val="434343"/>
                </a:solidFill>
              </a:rPr>
              <a:t>wszystkich</a:t>
            </a:r>
            <a:r>
              <a:rPr lang="pl" sz="1800" b="1">
                <a:solidFill>
                  <a:srgbClr val="434343"/>
                </a:solidFill>
              </a:rPr>
              <a:t> proponowanych form wsparcia, które mogą ułatwić powrót do pracy z urlopu w celu opieki nad dzieckiem oczekiwane jest:</a:t>
            </a:r>
            <a:endParaRPr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podejmowanie działań zwiększających </a:t>
            </a:r>
            <a:r>
              <a:rPr lang="pl" sz="1500" b="1">
                <a:solidFill>
                  <a:srgbClr val="434343"/>
                </a:solidFill>
              </a:rPr>
              <a:t>poszanowanie dla praw pracowniczych</a:t>
            </a:r>
            <a:r>
              <a:rPr lang="pl" sz="1500">
                <a:solidFill>
                  <a:srgbClr val="434343"/>
                </a:solidFill>
              </a:rPr>
              <a:t> związanych z opieką nad dzieckiem;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zwiększanie </a:t>
            </a:r>
            <a:r>
              <a:rPr lang="pl" sz="1500" b="1">
                <a:solidFill>
                  <a:srgbClr val="434343"/>
                </a:solidFill>
              </a:rPr>
              <a:t>świadomości pracodawców oraz osób powracających z urlopów</a:t>
            </a:r>
            <a:r>
              <a:rPr lang="pl" sz="1500">
                <a:solidFill>
                  <a:srgbClr val="434343"/>
                </a:solidFill>
              </a:rPr>
              <a:t> na temat ich praw, obowiązków oraz przysługujących form wsparcia;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elastyczne formy wsparcia i </a:t>
            </a:r>
            <a:r>
              <a:rPr lang="pl" sz="1500" b="1">
                <a:solidFill>
                  <a:srgbClr val="434343"/>
                </a:solidFill>
              </a:rPr>
              <a:t>wychodzenie naprzeciw</a:t>
            </a:r>
            <a:r>
              <a:rPr lang="pl" sz="1500">
                <a:solidFill>
                  <a:srgbClr val="434343"/>
                </a:solidFill>
              </a:rPr>
              <a:t> potrzebom rodziców/opiekunów; 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podejmowanie działań </a:t>
            </a:r>
            <a:r>
              <a:rPr lang="pl" sz="1500" b="1">
                <a:solidFill>
                  <a:srgbClr val="434343"/>
                </a:solidFill>
              </a:rPr>
              <a:t>wzmacniających znaczenie czasu spędzanego z dzieckiem</a:t>
            </a:r>
            <a:r>
              <a:rPr lang="pl" sz="1500">
                <a:solidFill>
                  <a:srgbClr val="434343"/>
                </a:solidFill>
              </a:rPr>
              <a:t> </a:t>
            </a:r>
            <a:br>
              <a:rPr lang="pl" sz="1500">
                <a:solidFill>
                  <a:srgbClr val="434343"/>
                </a:solidFill>
              </a:rPr>
            </a:br>
            <a:r>
              <a:rPr lang="pl" sz="1500">
                <a:solidFill>
                  <a:srgbClr val="434343"/>
                </a:solidFill>
              </a:rPr>
              <a:t>w kontekście zatrudnienia.</a:t>
            </a:r>
            <a:endParaRPr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20215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4"/>
          <p:cNvSpPr txBox="1"/>
          <p:nvPr/>
        </p:nvSpPr>
        <p:spPr>
          <a:xfrm>
            <a:off x="475050" y="2003800"/>
            <a:ext cx="8193900" cy="26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 b="1">
                <a:solidFill>
                  <a:srgbClr val="434343"/>
                </a:solidFill>
              </a:rPr>
              <a:t>stopniowe aklimatyzowanie się </a:t>
            </a:r>
            <a:r>
              <a:rPr lang="pl" sz="1500">
                <a:solidFill>
                  <a:srgbClr val="434343"/>
                </a:solidFill>
              </a:rPr>
              <a:t>po urodzeniu dziecka/powrocie z urlopu. Np. 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czasowe zmniejszenie obowiązków, dopasowanie liczby zadań do sytuacji życiowej;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czasowe wydłużenie terminów wykonania zadań;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możliwość pracowania przez kilka godzin w tygodniu w czasie urlopu rodzicielskiego;</a:t>
            </a:r>
            <a:endParaRPr sz="1500" b="1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 b="1">
                <a:solidFill>
                  <a:srgbClr val="434343"/>
                </a:solidFill>
              </a:rPr>
              <a:t>szanowanie prawa </a:t>
            </a:r>
            <a:r>
              <a:rPr lang="pl" sz="1500">
                <a:solidFill>
                  <a:srgbClr val="434343"/>
                </a:solidFill>
              </a:rPr>
              <a:t>do korzystania z dni opieki na dziecko;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ułatwienie korzystania z </a:t>
            </a:r>
            <a:r>
              <a:rPr lang="pl" sz="1500" b="1">
                <a:solidFill>
                  <a:srgbClr val="434343"/>
                </a:solidFill>
              </a:rPr>
              <a:t>godzin na karmienie dziecka;</a:t>
            </a:r>
            <a:endParaRPr sz="1500" b="1">
              <a:solidFill>
                <a:srgbClr val="434343"/>
              </a:solidFill>
            </a:endParaRPr>
          </a:p>
        </p:txBody>
      </p:sp>
      <p:sp>
        <p:nvSpPr>
          <p:cNvPr id="214" name="Google Shape;214;p34"/>
          <p:cNvSpPr txBox="1">
            <a:spLocks noGrp="1"/>
          </p:cNvSpPr>
          <p:nvPr>
            <p:ph type="ctrTitle"/>
          </p:nvPr>
        </p:nvSpPr>
        <p:spPr>
          <a:xfrm>
            <a:off x="2095550" y="736000"/>
            <a:ext cx="64269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formy wsparcia po powrocie z urlopu </a:t>
            </a:r>
            <a:b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 celu opieki nad dzieckiem I</a:t>
            </a:r>
            <a:endParaRPr sz="19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/>
          <p:nvPr/>
        </p:nvSpPr>
        <p:spPr>
          <a:xfrm>
            <a:off x="635850" y="2286150"/>
            <a:ext cx="7872300" cy="20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pl" sz="1700" b="1">
                <a:solidFill>
                  <a:srgbClr val="434343"/>
                </a:solidFill>
              </a:rPr>
              <a:t>informowanie o prawach pracowniczych </a:t>
            </a:r>
            <a:r>
              <a:rPr lang="pl" sz="1700">
                <a:solidFill>
                  <a:srgbClr val="434343"/>
                </a:solidFill>
              </a:rPr>
              <a:t>związanych ze sprawowaniem opieki nad dzieckiem, powrotem z urlopów;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pl" sz="1700" b="1">
                <a:solidFill>
                  <a:srgbClr val="434343"/>
                </a:solidFill>
              </a:rPr>
              <a:t>dofinansowanie do opieki nad dzieckiem </a:t>
            </a:r>
            <a:r>
              <a:rPr lang="pl" sz="1700">
                <a:solidFill>
                  <a:srgbClr val="434343"/>
                </a:solidFill>
              </a:rPr>
              <a:t>(żłobek, opiekunka, przedszkole);</a:t>
            </a:r>
            <a:endParaRPr sz="170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pl" sz="1700">
                <a:solidFill>
                  <a:srgbClr val="434343"/>
                </a:solidFill>
              </a:rPr>
              <a:t>zapewnienie </a:t>
            </a:r>
            <a:r>
              <a:rPr lang="pl" sz="1700" b="1">
                <a:solidFill>
                  <a:srgbClr val="434343"/>
                </a:solidFill>
              </a:rPr>
              <a:t>powrotu na to samo stanowisko;</a:t>
            </a:r>
            <a:endParaRPr sz="1700" b="1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pl" sz="1700">
                <a:solidFill>
                  <a:srgbClr val="434343"/>
                </a:solidFill>
              </a:rPr>
              <a:t>zapewnienie </a:t>
            </a:r>
            <a:r>
              <a:rPr lang="pl" sz="1700" b="1">
                <a:solidFill>
                  <a:srgbClr val="434343"/>
                </a:solidFill>
              </a:rPr>
              <a:t>pomocy psychologicznej </a:t>
            </a:r>
            <a:r>
              <a:rPr lang="pl" sz="1700">
                <a:solidFill>
                  <a:srgbClr val="434343"/>
                </a:solidFill>
              </a:rPr>
              <a:t>w miejscu pracy;</a:t>
            </a:r>
            <a:endParaRPr sz="1700">
              <a:solidFill>
                <a:srgbClr val="434343"/>
              </a:solidFill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ctrTitle"/>
          </p:nvPr>
        </p:nvSpPr>
        <p:spPr>
          <a:xfrm>
            <a:off x="1358550" y="1186300"/>
            <a:ext cx="6426900" cy="7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formy wsparcia po powrocie z urlopu </a:t>
            </a:r>
            <a:b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 celu opieki nad dzieckiem II</a:t>
            </a:r>
            <a:endParaRPr sz="19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6"/>
          <p:cNvSpPr txBox="1"/>
          <p:nvPr/>
        </p:nvSpPr>
        <p:spPr>
          <a:xfrm>
            <a:off x="507600" y="1880225"/>
            <a:ext cx="8128800" cy="2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 b="1">
                <a:solidFill>
                  <a:srgbClr val="434343"/>
                </a:solidFill>
              </a:rPr>
              <a:t>zapewnienie opieki do dziecka w miejscu pracy</a:t>
            </a:r>
            <a:r>
              <a:rPr lang="pl" sz="1500">
                <a:solidFill>
                  <a:srgbClr val="434343"/>
                </a:solidFill>
              </a:rPr>
              <a:t> (w tym poza standardowymi godzinami pracy):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możliwość przyjścia do pracy z dzieckiem (jeżeli charakter pracy to umożliwia);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przedszkole, żłobek w miejscu pracy;</a:t>
            </a:r>
            <a:endParaRPr sz="1500">
              <a:solidFill>
                <a:srgbClr val="434343"/>
              </a:solidFill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>
                <a:solidFill>
                  <a:srgbClr val="434343"/>
                </a:solidFill>
              </a:rPr>
              <a:t>świetlica dla dzieci w miejscu pracy, sala zabaw, animator/ka podczas zebrań, szkoleń, wydarzeń;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 b="1">
                <a:solidFill>
                  <a:srgbClr val="434343"/>
                </a:solidFill>
              </a:rPr>
              <a:t>rozwinięcie sieci połączeń autobusowych</a:t>
            </a:r>
            <a:r>
              <a:rPr lang="pl" sz="1500">
                <a:solidFill>
                  <a:srgbClr val="434343"/>
                </a:solidFill>
              </a:rPr>
              <a:t> z miejscowościami spoza Opola (oraz z dzielnic z obrzeży miasta);</a:t>
            </a:r>
            <a:endParaRPr sz="1500">
              <a:solidFill>
                <a:srgbClr val="434343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pl" sz="1500" b="1">
                <a:solidFill>
                  <a:srgbClr val="434343"/>
                </a:solidFill>
              </a:rPr>
              <a:t>szanowanie prawa do urlopów oraz elastyczne podejście</a:t>
            </a:r>
            <a:r>
              <a:rPr lang="pl" sz="1500">
                <a:solidFill>
                  <a:srgbClr val="434343"/>
                </a:solidFill>
              </a:rPr>
              <a:t> do ustalania ich terminów;</a:t>
            </a:r>
            <a:endParaRPr sz="1500" b="1">
              <a:solidFill>
                <a:srgbClr val="434343"/>
              </a:solidFill>
            </a:endParaRPr>
          </a:p>
        </p:txBody>
      </p:sp>
      <p:sp>
        <p:nvSpPr>
          <p:cNvPr id="228" name="Google Shape;228;p36"/>
          <p:cNvSpPr txBox="1">
            <a:spLocks noGrp="1"/>
          </p:cNvSpPr>
          <p:nvPr>
            <p:ph type="ctrTitle"/>
          </p:nvPr>
        </p:nvSpPr>
        <p:spPr>
          <a:xfrm>
            <a:off x="2076050" y="649850"/>
            <a:ext cx="6426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formy wsparcia po powrocie z urlopu </a:t>
            </a:r>
            <a:b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l" sz="1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 celu opieki nad dzieckiem III</a:t>
            </a:r>
            <a:endParaRPr sz="19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7"/>
          <p:cNvSpPr txBox="1"/>
          <p:nvPr/>
        </p:nvSpPr>
        <p:spPr>
          <a:xfrm>
            <a:off x="2960600" y="2362513"/>
            <a:ext cx="58152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Wystarczy wyższy poziom empatii i zrozumienia ze strony współpracowników i przełożonych. Możliwość </a:t>
            </a:r>
            <a:r>
              <a:rPr lang="pl" b="1" i="1" u="sng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rozbicia urlopu na godziny lub połówki dni w ważnych sytuacjach</a:t>
            </a: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 np. wizyta u lekarza</a:t>
            </a:r>
            <a:r>
              <a:rPr lang="pl" b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 b="1">
              <a:solidFill>
                <a:srgbClr val="3C373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b="1" i="1">
              <a:solidFill>
                <a:srgbClr val="264A60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264A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5" name="Google Shape;235;p37"/>
          <p:cNvSpPr txBox="1">
            <a:spLocks noGrp="1"/>
          </p:cNvSpPr>
          <p:nvPr>
            <p:ph type="ctrTitle"/>
          </p:nvPr>
        </p:nvSpPr>
        <p:spPr>
          <a:xfrm>
            <a:off x="4779600" y="211000"/>
            <a:ext cx="37101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oczekiwane formy wsparcia - wybrane wypowiedzi osób badanych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640800" y="1453375"/>
            <a:ext cx="5988900" cy="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Większą wyrozumiałość i </a:t>
            </a:r>
            <a:r>
              <a:rPr lang="pl" b="1" i="1" u="sng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stopniowe wprowadzanie</a:t>
            </a: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 od spraw łatwych dając czas na przypomnienie oraz ponowną aklimatyzację w miejscu pracy.</a:t>
            </a:r>
            <a:endParaRPr sz="1800" b="1">
              <a:solidFill>
                <a:srgbClr val="3C3737"/>
              </a:solidFill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640800" y="3428800"/>
            <a:ext cx="6517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W obecnym miejscu pracy nie korzystałam z urlopu w celu opieki nad dzieckiem. </a:t>
            </a:r>
            <a:r>
              <a:rPr lang="pl" b="1" i="1" u="sng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Zwolnienia lekarskie na chore dziecko są źle widziane</a:t>
            </a: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. Mam nastoletnie dzieci, ktore same nie moga isc do lekarza ale lecze je przewaznie sama i na odleglosc, przez tel. bo nie mile jest widziane zwolnienie zeby isc </a:t>
            </a:r>
            <a:b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pl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z dzieckiem do lekarza.</a:t>
            </a:r>
            <a:endParaRPr b="1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771825" y="2082650"/>
            <a:ext cx="73068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 b="1">
                <a:solidFill>
                  <a:srgbClr val="434343"/>
                </a:solidFill>
              </a:rPr>
              <a:t>Doświadczenia związane z zachowaniami przemocowymi w miejscu pracy: </a:t>
            </a:r>
            <a:r>
              <a:rPr lang="pl" sz="1500">
                <a:solidFill>
                  <a:srgbClr val="434343"/>
                </a:solidFill>
              </a:rPr>
              <a:t>mobbing, molestowanie i szykanowanie, molestowanie seksualne i mikroagresje. </a:t>
            </a:r>
            <a:endParaRPr sz="1900">
              <a:solidFill>
                <a:srgbClr val="434343"/>
              </a:solidFill>
            </a:endParaRPr>
          </a:p>
        </p:txBody>
      </p:sp>
      <p:sp>
        <p:nvSpPr>
          <p:cNvPr id="244" name="Google Shape;244;p38"/>
          <p:cNvSpPr txBox="1">
            <a:spLocks noGrp="1"/>
          </p:cNvSpPr>
          <p:nvPr>
            <p:ph type="ctrTitle"/>
          </p:nvPr>
        </p:nvSpPr>
        <p:spPr>
          <a:xfrm>
            <a:off x="4464025" y="40540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zachowania przemocowe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5" name="Google Shape;245;p38"/>
          <p:cNvSpPr/>
          <p:nvPr/>
        </p:nvSpPr>
        <p:spPr>
          <a:xfrm>
            <a:off x="771825" y="3501775"/>
            <a:ext cx="3692100" cy="1175400"/>
          </a:xfrm>
          <a:prstGeom prst="roundRect">
            <a:avLst>
              <a:gd name="adj" fmla="val 16667"/>
            </a:avLst>
          </a:prstGeom>
          <a:solidFill>
            <a:srgbClr val="C6B5B5"/>
          </a:solidFill>
          <a:ln w="9525" cap="flat" cmpd="sng">
            <a:solidFill>
              <a:srgbClr val="C6B5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Pytania poprzedzono definicjami tych pojęć, </a:t>
            </a:r>
            <a:br>
              <a:rPr lang="pl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l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a następnie zapytano o ich występowanie </a:t>
            </a:r>
            <a:br>
              <a:rPr lang="pl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l" sz="13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w miejscu pracy, reakcje instytucji i procedury działania z perspektywy badanych osób.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6" name="Google Shape;246;p38"/>
          <p:cNvCxnSpPr/>
          <p:nvPr/>
        </p:nvCxnSpPr>
        <p:spPr>
          <a:xfrm>
            <a:off x="831775" y="3254300"/>
            <a:ext cx="76356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9"/>
          <p:cNvSpPr txBox="1">
            <a:spLocks noGrp="1"/>
          </p:cNvSpPr>
          <p:nvPr>
            <p:ph type="ctrTitle"/>
          </p:nvPr>
        </p:nvSpPr>
        <p:spPr>
          <a:xfrm>
            <a:off x="4464025" y="40540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doświadczenie zachowania przemocowego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p39"/>
          <p:cNvSpPr txBox="1"/>
          <p:nvPr/>
        </p:nvSpPr>
        <p:spPr>
          <a:xfrm>
            <a:off x="587675" y="21207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4826" y="1186300"/>
            <a:ext cx="6374351" cy="35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 txBox="1"/>
          <p:nvPr/>
        </p:nvSpPr>
        <p:spPr>
          <a:xfrm>
            <a:off x="771825" y="1566125"/>
            <a:ext cx="7854600" cy="27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 b="1">
                <a:solidFill>
                  <a:srgbClr val="3C3737"/>
                </a:solidFill>
              </a:rPr>
              <a:t>Przekonania i doświadczenia związane z zachowaniami przemocowymi </a:t>
            </a:r>
            <a:br>
              <a:rPr lang="pl" sz="1700" b="1">
                <a:solidFill>
                  <a:srgbClr val="3C3737"/>
                </a:solidFill>
              </a:rPr>
            </a:br>
            <a:r>
              <a:rPr lang="pl" sz="1700" b="1">
                <a:solidFill>
                  <a:srgbClr val="3C3737"/>
                </a:solidFill>
              </a:rPr>
              <a:t>w miejscu pracy</a:t>
            </a:r>
            <a:endParaRPr sz="1700" b="1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 b="1">
                <a:solidFill>
                  <a:srgbClr val="3C3737"/>
                </a:solidFill>
              </a:rPr>
              <a:t>niepełna wiedza</a:t>
            </a:r>
            <a:r>
              <a:rPr lang="pl" sz="1500">
                <a:solidFill>
                  <a:srgbClr val="3C3737"/>
                </a:solidFill>
              </a:rPr>
              <a:t> o możliwościach zgłaszania zachowań przemocowych w miejscu pracy;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 b="1">
                <a:solidFill>
                  <a:srgbClr val="3C3737"/>
                </a:solidFill>
              </a:rPr>
              <a:t>nieformalne zgłoszenia</a:t>
            </a:r>
            <a:r>
              <a:rPr lang="pl" sz="1500">
                <a:solidFill>
                  <a:srgbClr val="3C3737"/>
                </a:solidFill>
              </a:rPr>
              <a:t> (informowanie kolegów, koleżanek z pracy, mniejsze zaufanie do instytucji - działy kadr, przełożeni, wyspecjalizowane jednostki);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 b="1">
                <a:solidFill>
                  <a:srgbClr val="3C3737"/>
                </a:solidFill>
              </a:rPr>
              <a:t>niedostępność wyspecjalizowanych jednostek/osób</a:t>
            </a:r>
            <a:r>
              <a:rPr lang="pl" sz="1500">
                <a:solidFill>
                  <a:srgbClr val="3C3737"/>
                </a:solidFill>
              </a:rPr>
              <a:t> zajmujących się równym traktowaniem w miejscu pracy;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>
                <a:solidFill>
                  <a:srgbClr val="3C3737"/>
                </a:solidFill>
              </a:rPr>
              <a:t>przekonanie o </a:t>
            </a:r>
            <a:r>
              <a:rPr lang="pl" sz="1500" b="1">
                <a:solidFill>
                  <a:srgbClr val="3C3737"/>
                </a:solidFill>
              </a:rPr>
              <a:t>bagatelizowaniu sytuacji</a:t>
            </a:r>
            <a:r>
              <a:rPr lang="pl" sz="1500">
                <a:solidFill>
                  <a:srgbClr val="3C3737"/>
                </a:solidFill>
              </a:rPr>
              <a:t> przemocowych w miejscu pracy;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>
                <a:solidFill>
                  <a:srgbClr val="3C3737"/>
                </a:solidFill>
              </a:rPr>
              <a:t>przekonanie o </a:t>
            </a:r>
            <a:r>
              <a:rPr lang="pl" sz="1500" b="1">
                <a:solidFill>
                  <a:srgbClr val="3C3737"/>
                </a:solidFill>
              </a:rPr>
              <a:t>nieskuteczności podejmowanych działań</a:t>
            </a:r>
            <a:r>
              <a:rPr lang="pl" sz="1500">
                <a:solidFill>
                  <a:srgbClr val="3C3737"/>
                </a:solidFill>
              </a:rPr>
              <a:t> antymobbingowych.</a:t>
            </a:r>
            <a:endParaRPr sz="1500">
              <a:solidFill>
                <a:srgbClr val="3C3737"/>
              </a:solidFill>
            </a:endParaRPr>
          </a:p>
        </p:txBody>
      </p:sp>
      <p:sp>
        <p:nvSpPr>
          <p:cNvPr id="261" name="Google Shape;261;p40"/>
          <p:cNvSpPr txBox="1">
            <a:spLocks noGrp="1"/>
          </p:cNvSpPr>
          <p:nvPr>
            <p:ph type="ctrTitle"/>
          </p:nvPr>
        </p:nvSpPr>
        <p:spPr>
          <a:xfrm>
            <a:off x="4464025" y="40540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zachowania przemocowe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/>
        </p:nvSpPr>
        <p:spPr>
          <a:xfrm>
            <a:off x="771825" y="1186300"/>
            <a:ext cx="7854600" cy="3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3C3737"/>
                </a:solidFill>
              </a:rPr>
              <a:t>Przywoływane przez osoby badane opisy sytuacji wskazują na złożoność problemu, a przede wszystkich na </a:t>
            </a:r>
            <a:r>
              <a:rPr lang="pl" sz="1600" b="1">
                <a:solidFill>
                  <a:srgbClr val="3C3737"/>
                </a:solidFill>
              </a:rPr>
              <a:t>ukryty wymiar zachowań przemocowych - nie mieszczący się w przyjętych prawem definicjach.</a:t>
            </a:r>
            <a:endParaRPr sz="1600" b="1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3C3737"/>
                </a:solidFill>
              </a:rPr>
              <a:t>Z perspektywy osób pracujących mamy do czynienia z:</a:t>
            </a:r>
            <a:endParaRPr sz="1600">
              <a:solidFill>
                <a:srgbClr val="3C3737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50"/>
              <a:buChar char="○"/>
            </a:pPr>
            <a:r>
              <a:rPr lang="pl" sz="1450" b="1">
                <a:solidFill>
                  <a:srgbClr val="3C3737"/>
                </a:solidFill>
              </a:rPr>
              <a:t>normalizowaniem i przyzwoleniem</a:t>
            </a:r>
            <a:r>
              <a:rPr lang="pl" sz="1450">
                <a:solidFill>
                  <a:srgbClr val="3C3737"/>
                </a:solidFill>
              </a:rPr>
              <a:t> na zachowania przemocowe w miejscu pracy - bagatalizowaniem, poddawaniem w wątliwość i umniejszaniem ich znaczenia;</a:t>
            </a:r>
            <a:endParaRPr sz="1450">
              <a:solidFill>
                <a:srgbClr val="3C3737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50"/>
              <a:buChar char="○"/>
            </a:pPr>
            <a:r>
              <a:rPr lang="pl" sz="1450" b="1">
                <a:solidFill>
                  <a:srgbClr val="3C3737"/>
                </a:solidFill>
              </a:rPr>
              <a:t>pozornym rozwiązywaniem zgłoszeń</a:t>
            </a:r>
            <a:r>
              <a:rPr lang="pl" sz="1450">
                <a:solidFill>
                  <a:srgbClr val="3C3737"/>
                </a:solidFill>
              </a:rPr>
              <a:t> dotyczących mobbingu - tuszowanie spraw, wyciszanie problematycznych sytuacji, odkładanie sprawy na później;</a:t>
            </a:r>
            <a:endParaRPr sz="1450">
              <a:solidFill>
                <a:srgbClr val="3C3737"/>
              </a:solidFill>
            </a:endParaRPr>
          </a:p>
          <a:p>
            <a:pPr marL="914400" lvl="1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50"/>
              <a:buChar char="○"/>
            </a:pPr>
            <a:r>
              <a:rPr lang="pl" sz="1450" b="1">
                <a:solidFill>
                  <a:srgbClr val="3C3737"/>
                </a:solidFill>
              </a:rPr>
              <a:t>poczuciem bezsilności </a:t>
            </a:r>
            <a:r>
              <a:rPr lang="pl" sz="1450">
                <a:solidFill>
                  <a:srgbClr val="3C3737"/>
                </a:solidFill>
              </a:rPr>
              <a:t>w sytuacji doświadczenia przemocowego w miejscu pracy.</a:t>
            </a:r>
            <a:endParaRPr sz="1600">
              <a:solidFill>
                <a:srgbClr val="3C3737"/>
              </a:solidFill>
            </a:endParaRPr>
          </a:p>
        </p:txBody>
      </p:sp>
      <p:sp>
        <p:nvSpPr>
          <p:cNvPr id="268" name="Google Shape;268;p41"/>
          <p:cNvSpPr txBox="1">
            <a:spLocks noGrp="1"/>
          </p:cNvSpPr>
          <p:nvPr>
            <p:ph type="ctrTitle"/>
          </p:nvPr>
        </p:nvSpPr>
        <p:spPr>
          <a:xfrm>
            <a:off x="4444150" y="414225"/>
            <a:ext cx="41115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przemoc ukryta oraz normalizacja zachowań przemocowych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ctrTitle"/>
          </p:nvPr>
        </p:nvSpPr>
        <p:spPr>
          <a:xfrm>
            <a:off x="491775" y="1457675"/>
            <a:ext cx="8304000" cy="30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rabicPeriod"/>
            </a:pPr>
            <a:r>
              <a:rPr lang="pl" sz="1600" b="1">
                <a:solidFill>
                  <a:srgbClr val="3C3737"/>
                </a:solidFill>
              </a:rPr>
              <a:t>Przedmiot i cel badania</a:t>
            </a:r>
            <a:endParaRPr sz="1600" b="1">
              <a:solidFill>
                <a:srgbClr val="3C3737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rabicPeriod"/>
            </a:pPr>
            <a:r>
              <a:rPr lang="pl" sz="1600" b="1">
                <a:solidFill>
                  <a:srgbClr val="3C3737"/>
                </a:solidFill>
              </a:rPr>
              <a:t>Przebieg badania oraz próba badawcza</a:t>
            </a:r>
            <a:endParaRPr sz="1600" b="1">
              <a:solidFill>
                <a:srgbClr val="3C3737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rabicPeriod"/>
            </a:pPr>
            <a:r>
              <a:rPr lang="pl" sz="1600" b="1">
                <a:solidFill>
                  <a:srgbClr val="3C3737"/>
                </a:solidFill>
              </a:rPr>
              <a:t>Wnioski z analizy danych</a:t>
            </a:r>
            <a:endParaRPr sz="1600" b="1">
              <a:solidFill>
                <a:srgbClr val="3C3737"/>
              </a:solidFill>
            </a:endParaRPr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lphaLcPeriod"/>
            </a:pPr>
            <a:r>
              <a:rPr lang="pl" sz="1600">
                <a:solidFill>
                  <a:srgbClr val="3C3737"/>
                </a:solidFill>
              </a:rPr>
              <a:t>idea równości w miejscu pracy</a:t>
            </a:r>
            <a:endParaRPr sz="1600">
              <a:solidFill>
                <a:srgbClr val="3C3737"/>
              </a:solidFill>
            </a:endParaRPr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lphaLcPeriod"/>
            </a:pPr>
            <a:r>
              <a:rPr lang="pl" sz="1600">
                <a:solidFill>
                  <a:srgbClr val="3C3737"/>
                </a:solidFill>
              </a:rPr>
              <a:t>dostępne i oczekiwane rozwiązania ułatwiające osiąganie równowagi między </a:t>
            </a:r>
            <a:br>
              <a:rPr lang="pl" sz="1600">
                <a:solidFill>
                  <a:srgbClr val="3C3737"/>
                </a:solidFill>
              </a:rPr>
            </a:br>
            <a:r>
              <a:rPr lang="pl" sz="1600">
                <a:solidFill>
                  <a:srgbClr val="3C3737"/>
                </a:solidFill>
              </a:rPr>
              <a:t>pracą i życiem prywatnym</a:t>
            </a:r>
            <a:endParaRPr sz="1600">
              <a:solidFill>
                <a:srgbClr val="3C3737"/>
              </a:solidFill>
            </a:endParaRPr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lphaLcPeriod"/>
            </a:pPr>
            <a:r>
              <a:rPr lang="pl" sz="1600">
                <a:solidFill>
                  <a:srgbClr val="3C3737"/>
                </a:solidFill>
              </a:rPr>
              <a:t>oczekiwane formy wsparcia w powrocie z urlopu w celu opieki nad dzieckiem</a:t>
            </a:r>
            <a:endParaRPr sz="1600">
              <a:solidFill>
                <a:srgbClr val="3C3737"/>
              </a:solidFill>
            </a:endParaRPr>
          </a:p>
          <a:p>
            <a:pPr marL="914400" lvl="1" indent="-320040" algn="l" rtl="0"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lphaLcPeriod"/>
            </a:pPr>
            <a:r>
              <a:rPr lang="pl" sz="1600">
                <a:solidFill>
                  <a:srgbClr val="3C3737"/>
                </a:solidFill>
              </a:rPr>
              <a:t>doświadczane i obserwowane zachowania przemocowe w miejscu pracy</a:t>
            </a:r>
            <a:endParaRPr sz="1600">
              <a:solidFill>
                <a:srgbClr val="3C3737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rabicPeriod"/>
            </a:pPr>
            <a:r>
              <a:rPr lang="pl" sz="1600" b="1">
                <a:solidFill>
                  <a:srgbClr val="3C3737"/>
                </a:solidFill>
              </a:rPr>
              <a:t>Praktyka oparta na danych </a:t>
            </a:r>
            <a:r>
              <a:rPr lang="pl" sz="1600">
                <a:solidFill>
                  <a:srgbClr val="3C3737"/>
                </a:solidFill>
              </a:rPr>
              <a:t>- kierunki zmian, dalsze badania i działania praktyczne</a:t>
            </a:r>
            <a:endParaRPr sz="1600">
              <a:solidFill>
                <a:srgbClr val="3C3737"/>
              </a:solidFill>
            </a:endParaRPr>
          </a:p>
          <a:p>
            <a:pPr marL="457200" lvl="0" indent="-320040" algn="l" rtl="0"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ct val="100000"/>
              <a:buAutoNum type="arabicPeriod"/>
            </a:pPr>
            <a:r>
              <a:rPr lang="pl" sz="1600" b="1">
                <a:solidFill>
                  <a:srgbClr val="3C3737"/>
                </a:solidFill>
              </a:rPr>
              <a:t>Dyskusja</a:t>
            </a:r>
            <a:endParaRPr sz="1600" b="1">
              <a:solidFill>
                <a:srgbClr val="3C3737"/>
              </a:solidFill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41535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5781375" y="508425"/>
            <a:ext cx="26511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877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20"/>
              <a:buFont typeface="Raleway"/>
              <a:buChar char="○"/>
            </a:pPr>
            <a:r>
              <a:rPr lang="pl" sz="1420" b="1">
                <a:solidFill>
                  <a:srgbClr val="B7B7B7"/>
                </a:solidFill>
                <a:latin typeface="Raleway"/>
                <a:ea typeface="Raleway"/>
                <a:cs typeface="Raleway"/>
                <a:sym typeface="Raleway"/>
              </a:rPr>
              <a:t>Plan podsumowania</a:t>
            </a:r>
            <a:endParaRPr sz="1420" b="1">
              <a:solidFill>
                <a:srgbClr val="B7B7B7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2"/>
          <p:cNvSpPr txBox="1">
            <a:spLocks noGrp="1"/>
          </p:cNvSpPr>
          <p:nvPr>
            <p:ph type="ctrTitle"/>
          </p:nvPr>
        </p:nvSpPr>
        <p:spPr>
          <a:xfrm>
            <a:off x="5826600" y="508875"/>
            <a:ext cx="32271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40"/>
              <a:buFont typeface="Raleway"/>
              <a:buChar char="○"/>
            </a:pPr>
            <a:r>
              <a:rPr lang="pl" sz="14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nie tylko mobbing jest zachowaniem przemocowym</a:t>
            </a:r>
            <a:endParaRPr sz="14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229700" y="385950"/>
            <a:ext cx="5485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i="1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W zakładzie pracy </a:t>
            </a:r>
            <a:r>
              <a:rPr lang="pl" sz="1300" b="1" i="1" u="sng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istnieje polityka antymobbingowa</a:t>
            </a:r>
            <a:r>
              <a:rPr lang="pl" sz="1300" b="1" i="1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, ale jest to dokument dalece niedoskonały, ponieważ z definicji mobbing uznaje działania długotrwałe, oporczywe itd. nie obejmuje </a:t>
            </a:r>
            <a:r>
              <a:rPr lang="pl" sz="1300" b="1" i="1" u="sng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tzw. miękkiego mobbingu</a:t>
            </a:r>
            <a:r>
              <a:rPr lang="pl" sz="1300" b="1" i="1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: przykłady: kierownik opieprza pracownika przy kliencie lub przy innym pracowniku, wprowadzenie nakazu nadgodzin z dnia na dzień, dzwonienie przez kierownika do pracownika będącego na L4 w sprawach służbowych, nieodzywanie się kierownika do pracownika przez kilka dni (tzw. foch) itp </a:t>
            </a:r>
            <a:r>
              <a:rPr lang="pl" sz="1300" b="1" i="1" u="sng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Żadne z tych zachowań nie znajduje się w dokumencie "polityka antymobbingowa" a pewną formą mobbingu jednak jest.</a:t>
            </a:r>
            <a:r>
              <a:rPr lang="pl" sz="1300" b="1" i="1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pl" sz="1300" b="1" i="1" u="sng">
                <a:solidFill>
                  <a:srgbClr val="010205"/>
                </a:solidFill>
                <a:latin typeface="Avenir"/>
                <a:ea typeface="Avenir"/>
                <a:cs typeface="Avenir"/>
                <a:sym typeface="Avenir"/>
              </a:rPr>
              <a:t>Ciężko takie pojedyncze zachowanie zgłosić jako mobbing.</a:t>
            </a:r>
            <a:endParaRPr sz="1300" b="1" u="sng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229700" y="2794938"/>
            <a:ext cx="5373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i="1">
                <a:latin typeface="Avenir"/>
                <a:ea typeface="Avenir"/>
                <a:cs typeface="Avenir"/>
                <a:sym typeface="Avenir"/>
              </a:rPr>
              <a:t>Dostałam </a:t>
            </a:r>
            <a:r>
              <a:rPr lang="pl" sz="1300" b="1" i="1" u="sng">
                <a:latin typeface="Avenir"/>
                <a:ea typeface="Avenir"/>
                <a:cs typeface="Avenir"/>
                <a:sym typeface="Avenir"/>
              </a:rPr>
              <a:t>dużo wsparcia słownego </a:t>
            </a:r>
            <a:r>
              <a:rPr lang="pl" sz="1300" b="1" i="1">
                <a:latin typeface="Avenir"/>
                <a:ea typeface="Avenir"/>
                <a:cs typeface="Avenir"/>
                <a:sym typeface="Avenir"/>
              </a:rPr>
              <a:t>[od współpracowników - przyp. aut.]  </a:t>
            </a:r>
            <a:r>
              <a:rPr lang="pl" sz="1300" b="1" i="1" u="sng">
                <a:latin typeface="Avenir"/>
                <a:ea typeface="Avenir"/>
                <a:cs typeface="Avenir"/>
                <a:sym typeface="Avenir"/>
              </a:rPr>
              <a:t>ale żadnego polegającego na formalnym sposobie zgłoszenia takiej sytuacji</a:t>
            </a:r>
            <a:r>
              <a:rPr lang="pl" sz="1300" b="1" i="1">
                <a:latin typeface="Avenir"/>
                <a:ea typeface="Avenir"/>
                <a:cs typeface="Avenir"/>
                <a:sym typeface="Avenir"/>
              </a:rPr>
              <a:t> czy wejścia na drogę prawną.</a:t>
            </a:r>
            <a:endParaRPr sz="1300" b="1" i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6" name="Google Shape;276;p42"/>
          <p:cNvSpPr txBox="1">
            <a:spLocks noGrp="1"/>
          </p:cNvSpPr>
          <p:nvPr>
            <p:ph type="ctrTitle"/>
          </p:nvPr>
        </p:nvSpPr>
        <p:spPr>
          <a:xfrm>
            <a:off x="5826600" y="1261025"/>
            <a:ext cx="3125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40"/>
              <a:buFont typeface="Raleway"/>
              <a:buChar char="○"/>
            </a:pPr>
            <a:r>
              <a:rPr lang="pl" sz="14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nie wystarczy wsparcie nieformalne </a:t>
            </a:r>
            <a:endParaRPr sz="14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7" name="Google Shape;277;p42"/>
          <p:cNvSpPr txBox="1">
            <a:spLocks noGrp="1"/>
          </p:cNvSpPr>
          <p:nvPr>
            <p:ph type="ctrTitle"/>
          </p:nvPr>
        </p:nvSpPr>
        <p:spPr>
          <a:xfrm>
            <a:off x="5826600" y="1953550"/>
            <a:ext cx="3125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40"/>
              <a:buFont typeface="Raleway"/>
              <a:buChar char="○"/>
            </a:pPr>
            <a:r>
              <a:rPr lang="pl" sz="14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zapewnić poczucie bezpieczeństwa w miejscu pracy</a:t>
            </a:r>
            <a:endParaRPr sz="14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78" name="Google Shape;278;p42"/>
          <p:cNvCxnSpPr/>
          <p:nvPr/>
        </p:nvCxnSpPr>
        <p:spPr>
          <a:xfrm>
            <a:off x="5760550" y="219175"/>
            <a:ext cx="20400" cy="4614900"/>
          </a:xfrm>
          <a:prstGeom prst="straightConnector1">
            <a:avLst/>
          </a:prstGeom>
          <a:noFill/>
          <a:ln w="9525" cap="flat" cmpd="sng">
            <a:solidFill>
              <a:srgbClr val="741B47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79" name="Google Shape;279;p42"/>
          <p:cNvSpPr txBox="1"/>
          <p:nvPr/>
        </p:nvSpPr>
        <p:spPr>
          <a:xfrm>
            <a:off x="229700" y="3710875"/>
            <a:ext cx="52350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 b="1" i="1">
                <a:latin typeface="Avenir"/>
                <a:ea typeface="Avenir"/>
                <a:cs typeface="Avenir"/>
                <a:sym typeface="Avenir"/>
              </a:rPr>
              <a:t>Zaczepki w trakcie pracy nad projektem typu: "ale ciasto to przyniesiesz po montażu", które w pierwszych latach wydają się żartem, ale po kilku latach sprawiają, że mam obawy przed montażem, i c</a:t>
            </a:r>
            <a:r>
              <a:rPr lang="pl" sz="1300" b="1" i="1" u="sng">
                <a:latin typeface="Avenir"/>
                <a:ea typeface="Avenir"/>
                <a:cs typeface="Avenir"/>
                <a:sym typeface="Avenir"/>
              </a:rPr>
              <a:t>iągle zastanawiam się jak odeprzeć tego typu niewinne żarty.</a:t>
            </a:r>
            <a:endParaRPr sz="1300" b="1" i="1" u="sng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42"/>
          <p:cNvSpPr txBox="1">
            <a:spLocks noGrp="1"/>
          </p:cNvSpPr>
          <p:nvPr>
            <p:ph type="ctrTitle"/>
          </p:nvPr>
        </p:nvSpPr>
        <p:spPr>
          <a:xfrm>
            <a:off x="5826600" y="2918100"/>
            <a:ext cx="3125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40"/>
              <a:buFont typeface="Raleway"/>
              <a:buChar char="○"/>
            </a:pPr>
            <a:r>
              <a:rPr lang="pl" sz="14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nauczyć się reagować na różne formy przemocy</a:t>
            </a:r>
            <a:endParaRPr sz="14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1" name="Google Shape;281;p42"/>
          <p:cNvSpPr txBox="1">
            <a:spLocks noGrp="1"/>
          </p:cNvSpPr>
          <p:nvPr>
            <p:ph type="ctrTitle"/>
          </p:nvPr>
        </p:nvSpPr>
        <p:spPr>
          <a:xfrm>
            <a:off x="5826600" y="3710875"/>
            <a:ext cx="3125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40"/>
              <a:buFont typeface="Raleway"/>
              <a:buChar char="○"/>
            </a:pPr>
            <a:r>
              <a:rPr lang="pl" sz="144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potrzebne są systemowe rozwiązania w zakresie równego traktowania</a:t>
            </a:r>
            <a:endParaRPr sz="144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/>
          <p:nvPr/>
        </p:nvSpPr>
        <p:spPr>
          <a:xfrm>
            <a:off x="3901500" y="3416175"/>
            <a:ext cx="4720500" cy="15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Dużą zmianę przyniosła dla mnie zmiana dyrekcji. Z aktualną dyrektorką mogę porozmawiać nawet na prywatne tematy, c</a:t>
            </a:r>
            <a:r>
              <a:rPr lang="pl" sz="1200" b="1" i="1" u="sng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zuję się wysłuchana i doceniona a różnice zdań nie sprawiają, że czuję, że moja praca jest zagrożona</a:t>
            </a:r>
            <a:r>
              <a:rPr lang="pl" sz="1200" b="1" i="1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. W mojej instytucji została </a:t>
            </a:r>
            <a:r>
              <a:rPr lang="pl" sz="1200" b="1" i="1" u="sng">
                <a:solidFill>
                  <a:srgbClr val="3C3737"/>
                </a:solidFill>
                <a:latin typeface="Avenir"/>
                <a:ea typeface="Avenir"/>
                <a:cs typeface="Avenir"/>
                <a:sym typeface="Avenir"/>
              </a:rPr>
              <a:t>powołana komisja antymobbingowa i wszystkie osoby pracujące zostały poinformowane o zasadach jej funkcjonowania oraz o wszelkich procedurach.</a:t>
            </a:r>
            <a:endParaRPr sz="1200" b="1" i="1" u="sng">
              <a:solidFill>
                <a:srgbClr val="3C3737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i="1">
              <a:solidFill>
                <a:srgbClr val="3C3737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8" name="Google Shape;288;p43"/>
          <p:cNvSpPr txBox="1">
            <a:spLocks noGrp="1"/>
          </p:cNvSpPr>
          <p:nvPr>
            <p:ph type="ctrTitle"/>
          </p:nvPr>
        </p:nvSpPr>
        <p:spPr>
          <a:xfrm>
            <a:off x="4464025" y="405400"/>
            <a:ext cx="43482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przeciwdziałanie zachowaniom przemocowym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89" name="Google Shape;289;p43"/>
          <p:cNvCxnSpPr/>
          <p:nvPr/>
        </p:nvCxnSpPr>
        <p:spPr>
          <a:xfrm flipH="1">
            <a:off x="3758000" y="3378850"/>
            <a:ext cx="5100" cy="1764600"/>
          </a:xfrm>
          <a:prstGeom prst="straightConnector1">
            <a:avLst/>
          </a:prstGeom>
          <a:noFill/>
          <a:ln w="9525" cap="flat" cmpd="sng">
            <a:solidFill>
              <a:srgbClr val="741B47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90" name="Google Shape;290;p43"/>
          <p:cNvSpPr txBox="1"/>
          <p:nvPr/>
        </p:nvSpPr>
        <p:spPr>
          <a:xfrm>
            <a:off x="587675" y="1274250"/>
            <a:ext cx="77763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dk2"/>
                </a:solidFill>
              </a:rPr>
              <a:t>Osoby badane wskazują także na </a:t>
            </a:r>
            <a:r>
              <a:rPr lang="pl" sz="1600" b="1">
                <a:solidFill>
                  <a:schemeClr val="dk2"/>
                </a:solidFill>
              </a:rPr>
              <a:t>korzystne zmiany w miejscu pracy</a:t>
            </a:r>
            <a:r>
              <a:rPr lang="pl" sz="1600">
                <a:solidFill>
                  <a:schemeClr val="dk2"/>
                </a:solidFill>
              </a:rPr>
              <a:t>: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pl" sz="1600">
                <a:solidFill>
                  <a:schemeClr val="dk2"/>
                </a:solidFill>
              </a:rPr>
              <a:t>wprowadzanie polityki antymobbingowej;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</a:pPr>
            <a:r>
              <a:rPr lang="pl" sz="1600">
                <a:solidFill>
                  <a:schemeClr val="dk2"/>
                </a:solidFill>
              </a:rPr>
              <a:t>informowanie o procedurach związanych z przeciwdziałaniem przemocy </a:t>
            </a:r>
            <a:br>
              <a:rPr lang="pl" sz="1600">
                <a:solidFill>
                  <a:schemeClr val="dk2"/>
                </a:solidFill>
              </a:rPr>
            </a:br>
            <a:r>
              <a:rPr lang="pl" sz="1600">
                <a:solidFill>
                  <a:schemeClr val="dk2"/>
                </a:solidFill>
              </a:rPr>
              <a:t>w miejscu pracy;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Char char="○"/>
            </a:pPr>
            <a:r>
              <a:rPr lang="pl" sz="1600">
                <a:solidFill>
                  <a:schemeClr val="dk2"/>
                </a:solidFill>
              </a:rPr>
              <a:t>zmiany na stanowiskach kierowniczych prowadzące do poprawy atmosfery </a:t>
            </a:r>
            <a:br>
              <a:rPr lang="pl" sz="1600">
                <a:solidFill>
                  <a:schemeClr val="dk2"/>
                </a:solidFill>
              </a:rPr>
            </a:br>
            <a:r>
              <a:rPr lang="pl" sz="1600">
                <a:solidFill>
                  <a:schemeClr val="dk2"/>
                </a:solidFill>
              </a:rPr>
              <a:t>w pracy opartej na empatii i szacunku.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4"/>
          <p:cNvSpPr txBox="1"/>
          <p:nvPr/>
        </p:nvSpPr>
        <p:spPr>
          <a:xfrm>
            <a:off x="465675" y="1353975"/>
            <a:ext cx="74307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434343"/>
                </a:solidFill>
              </a:rPr>
              <a:t>Rekomendowanie działania wynikające z przeprowadzonego badania I</a:t>
            </a:r>
            <a:endParaRPr sz="1700" b="1">
              <a:solidFill>
                <a:srgbClr val="434343"/>
              </a:solidFill>
            </a:endParaRPr>
          </a:p>
        </p:txBody>
      </p:sp>
      <p:sp>
        <p:nvSpPr>
          <p:cNvPr id="297" name="Google Shape;297;p44"/>
          <p:cNvSpPr txBox="1"/>
          <p:nvPr/>
        </p:nvSpPr>
        <p:spPr>
          <a:xfrm>
            <a:off x="465675" y="1955750"/>
            <a:ext cx="7786200" cy="27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>
                <a:solidFill>
                  <a:srgbClr val="3C3737"/>
                </a:solidFill>
              </a:rPr>
              <a:t>Stałe </a:t>
            </a:r>
            <a:r>
              <a:rPr lang="pl" b="1">
                <a:solidFill>
                  <a:srgbClr val="3C3737"/>
                </a:solidFill>
              </a:rPr>
              <a:t>monitorowanie potrzeb i problemów</a:t>
            </a:r>
            <a:r>
              <a:rPr lang="pl">
                <a:solidFill>
                  <a:srgbClr val="3C3737"/>
                </a:solidFill>
              </a:rPr>
              <a:t> związanych z (nie)równym traktowaniem </a:t>
            </a:r>
            <a:br>
              <a:rPr lang="pl">
                <a:solidFill>
                  <a:srgbClr val="3C3737"/>
                </a:solidFill>
              </a:rPr>
            </a:br>
            <a:r>
              <a:rPr lang="pl">
                <a:solidFill>
                  <a:srgbClr val="3C3737"/>
                </a:solidFill>
              </a:rPr>
              <a:t>w miejscu pracy. </a:t>
            </a:r>
            <a:endParaRPr>
              <a:solidFill>
                <a:srgbClr val="3C3737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 sz="1300">
                <a:solidFill>
                  <a:srgbClr val="3C3737"/>
                </a:solidFill>
              </a:rPr>
              <a:t>badania rozłożone w czasie, w różnych typach jednostek, zróżnicowane formy dotarcia do badanych, mieszane metody badawcze.</a:t>
            </a:r>
            <a:endParaRPr>
              <a:solidFill>
                <a:srgbClr val="3C3737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 b="1">
                <a:solidFill>
                  <a:srgbClr val="3C3737"/>
                </a:solidFill>
              </a:rPr>
              <a:t>Pogłębienie badań</a:t>
            </a:r>
            <a:r>
              <a:rPr lang="pl">
                <a:solidFill>
                  <a:srgbClr val="3C3737"/>
                </a:solidFill>
              </a:rPr>
              <a:t> w oparciu o wyniki pierwszej rozpoznawczej analizy:</a:t>
            </a:r>
            <a:endParaRPr>
              <a:solidFill>
                <a:srgbClr val="3C3737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300"/>
              <a:buFont typeface="Lato"/>
              <a:buChar char="○"/>
            </a:pPr>
            <a:r>
              <a:rPr lang="pl" sz="1300">
                <a:solidFill>
                  <a:srgbClr val="3C3737"/>
                </a:solidFill>
              </a:rPr>
              <a:t>badania tzw. ukrytych stanowisk - rozpoznanie i zrozumienie sytuacji osób pracujących na ‘niewidocznych stanowiskach’;</a:t>
            </a:r>
            <a:endParaRPr sz="1300">
              <a:solidFill>
                <a:srgbClr val="3C3737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300"/>
              <a:buFont typeface="Lato"/>
              <a:buChar char="○"/>
            </a:pPr>
            <a:r>
              <a:rPr lang="pl" sz="1300">
                <a:solidFill>
                  <a:srgbClr val="3C3737"/>
                </a:solidFill>
              </a:rPr>
              <a:t>badanie nierówności w sfeminizowanych środowiskach pracy;</a:t>
            </a:r>
            <a:endParaRPr sz="1300">
              <a:solidFill>
                <a:srgbClr val="3C3737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300"/>
              <a:buChar char="○"/>
            </a:pPr>
            <a:r>
              <a:rPr lang="pl" sz="1300">
                <a:solidFill>
                  <a:srgbClr val="3C3737"/>
                </a:solidFill>
              </a:rPr>
              <a:t>badania skali zachowań przemocowych w miejscu pracy;</a:t>
            </a:r>
            <a:endParaRPr sz="1300">
              <a:solidFill>
                <a:srgbClr val="3C3737"/>
              </a:solidFill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300"/>
              <a:buChar char="○"/>
            </a:pPr>
            <a:r>
              <a:rPr lang="pl" sz="1300">
                <a:solidFill>
                  <a:srgbClr val="3C3737"/>
                </a:solidFill>
              </a:rPr>
              <a:t>badanie ukrytych form przemocy, tzw. miękkiego mobbingu.</a:t>
            </a: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35350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5"/>
          <p:cNvSpPr txBox="1"/>
          <p:nvPr/>
        </p:nvSpPr>
        <p:spPr>
          <a:xfrm>
            <a:off x="605700" y="1316838"/>
            <a:ext cx="79326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 b="1">
                <a:solidFill>
                  <a:srgbClr val="434343"/>
                </a:solidFill>
              </a:rPr>
              <a:t>Rekomendowanie działania wynikające z przeprowadzonego badania II</a:t>
            </a:r>
            <a:endParaRPr sz="1700" b="1">
              <a:solidFill>
                <a:srgbClr val="434343"/>
              </a:solidFill>
            </a:endParaRPr>
          </a:p>
        </p:txBody>
      </p:sp>
      <p:sp>
        <p:nvSpPr>
          <p:cNvPr id="304" name="Google Shape;304;p45"/>
          <p:cNvSpPr txBox="1"/>
          <p:nvPr/>
        </p:nvSpPr>
        <p:spPr>
          <a:xfrm>
            <a:off x="475825" y="1945600"/>
            <a:ext cx="7786200" cy="28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 b="1">
                <a:solidFill>
                  <a:srgbClr val="3C3737"/>
                </a:solidFill>
              </a:rPr>
              <a:t>Podejmowania działań</a:t>
            </a:r>
            <a:r>
              <a:rPr lang="pl">
                <a:solidFill>
                  <a:srgbClr val="3C3737"/>
                </a:solidFill>
              </a:rPr>
              <a:t> </a:t>
            </a:r>
            <a:r>
              <a:rPr lang="pl" b="1">
                <a:solidFill>
                  <a:srgbClr val="3C3737"/>
                </a:solidFill>
              </a:rPr>
              <a:t>w różnych obszarach</a:t>
            </a:r>
            <a:r>
              <a:rPr lang="pl">
                <a:solidFill>
                  <a:srgbClr val="3C3737"/>
                </a:solidFill>
              </a:rPr>
              <a:t>: badania, wiedza, kompetencje, postawy, działania społeczne, procedury, systemowe rozwiązania, w zakresie równego traktowania w miejscu pracy.</a:t>
            </a:r>
            <a:endParaRPr>
              <a:solidFill>
                <a:srgbClr val="3C3737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 b="1">
                <a:solidFill>
                  <a:srgbClr val="3C3737"/>
                </a:solidFill>
              </a:rPr>
              <a:t>Prowadzenie dyskusji na temat idei równości i różnorodności w miejscu pracy </a:t>
            </a:r>
            <a:r>
              <a:rPr lang="pl">
                <a:solidFill>
                  <a:srgbClr val="3C3737"/>
                </a:solidFill>
              </a:rPr>
              <a:t>- otwartej, publicznej i międzyobszarowej.</a:t>
            </a:r>
            <a:endParaRPr>
              <a:solidFill>
                <a:srgbClr val="3C3737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400"/>
              <a:buChar char="○"/>
            </a:pPr>
            <a:r>
              <a:rPr lang="pl" b="1">
                <a:solidFill>
                  <a:srgbClr val="3C3737"/>
                </a:solidFill>
              </a:rPr>
              <a:t>Powołanie interdyscyplinarnego zespołu ds. równości</a:t>
            </a:r>
            <a:r>
              <a:rPr lang="pl">
                <a:solidFill>
                  <a:srgbClr val="3C3737"/>
                </a:solidFill>
              </a:rPr>
              <a:t>, którego zadaniem będzie </a:t>
            </a:r>
            <a:r>
              <a:rPr lang="pl" b="1">
                <a:solidFill>
                  <a:srgbClr val="3C3737"/>
                </a:solidFill>
              </a:rPr>
              <a:t>wyznaczenie kierunków miejskiej polityki w zakresie równego traktowania, </a:t>
            </a:r>
            <a:r>
              <a:rPr lang="pl">
                <a:solidFill>
                  <a:srgbClr val="3C3737"/>
                </a:solidFill>
              </a:rPr>
              <a:t>składającego się z osób (1) reprezentujących stronę społeczną, (2) specjalizujących się w badaniach naukowych, (3) reprezentujących miejskie jednostki i spółki</a:t>
            </a:r>
            <a:r>
              <a:rPr lang="pl" b="1">
                <a:solidFill>
                  <a:srgbClr val="3C3737"/>
                </a:solidFill>
              </a:rPr>
              <a:t>.</a:t>
            </a:r>
            <a:endParaRPr b="1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250" y="388850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6"/>
          <p:cNvSpPr txBox="1"/>
          <p:nvPr/>
        </p:nvSpPr>
        <p:spPr>
          <a:xfrm>
            <a:off x="754150" y="2639425"/>
            <a:ext cx="47616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900">
                <a:solidFill>
                  <a:srgbClr val="3C3737"/>
                </a:solidFill>
              </a:rPr>
              <a:t>Dziękujemy!</a:t>
            </a:r>
            <a:endParaRPr sz="3900">
              <a:solidFill>
                <a:srgbClr val="3C3737"/>
              </a:solidFill>
            </a:endParaRPr>
          </a:p>
        </p:txBody>
      </p:sp>
      <p:sp>
        <p:nvSpPr>
          <p:cNvPr id="311" name="Google Shape;311;p46"/>
          <p:cNvSpPr txBox="1">
            <a:spLocks noGrp="1"/>
          </p:cNvSpPr>
          <p:nvPr>
            <p:ph type="ctrTitle"/>
          </p:nvPr>
        </p:nvSpPr>
        <p:spPr>
          <a:xfrm>
            <a:off x="6578225" y="435950"/>
            <a:ext cx="17388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Dyskusja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2312700" y="999575"/>
            <a:ext cx="4518600" cy="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Główne pytania badawcze:</a:t>
            </a:r>
            <a:endParaRPr sz="22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00" y="16677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610050" y="2166875"/>
            <a:ext cx="7923900" cy="25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600"/>
              <a:buChar char="●"/>
            </a:pPr>
            <a:r>
              <a:rPr lang="pl" sz="1600">
                <a:solidFill>
                  <a:srgbClr val="3C3737"/>
                </a:solidFill>
              </a:rPr>
              <a:t>Na jakie </a:t>
            </a:r>
            <a:r>
              <a:rPr lang="pl" sz="1600" b="1">
                <a:solidFill>
                  <a:srgbClr val="3C3737"/>
                </a:solidFill>
              </a:rPr>
              <a:t>sytuacje problemowe</a:t>
            </a:r>
            <a:r>
              <a:rPr lang="pl" sz="1600">
                <a:solidFill>
                  <a:srgbClr val="3C3737"/>
                </a:solidFill>
              </a:rPr>
              <a:t> </a:t>
            </a:r>
            <a:r>
              <a:rPr lang="pl" sz="1600" b="1">
                <a:solidFill>
                  <a:srgbClr val="3C3737"/>
                </a:solidFill>
              </a:rPr>
              <a:t>związane z nierównym traktowaniem</a:t>
            </a:r>
            <a:r>
              <a:rPr lang="pl" sz="1600">
                <a:solidFill>
                  <a:srgbClr val="3C3737"/>
                </a:solidFill>
              </a:rPr>
              <a:t> zwracają uwagę osoby pracujące w miejskich jednostkach organizacyjnych oraz miejskich spółkach komunalnych w Opolu?</a:t>
            </a:r>
            <a:endParaRPr sz="1600">
              <a:solidFill>
                <a:srgbClr val="3C3737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600"/>
              <a:buChar char="●"/>
            </a:pPr>
            <a:r>
              <a:rPr lang="pl" sz="1600">
                <a:solidFill>
                  <a:srgbClr val="3C3737"/>
                </a:solidFill>
              </a:rPr>
              <a:t>Jakie są ich </a:t>
            </a:r>
            <a:r>
              <a:rPr lang="pl" sz="1600" b="1">
                <a:solidFill>
                  <a:srgbClr val="3C3737"/>
                </a:solidFill>
              </a:rPr>
              <a:t>potrzeby i oczekiwania w obszarze równouprawnienia</a:t>
            </a:r>
            <a:r>
              <a:rPr lang="pl" sz="1600">
                <a:solidFill>
                  <a:srgbClr val="3C3737"/>
                </a:solidFill>
              </a:rPr>
              <a:t> kobiet i mężczyzn w miejscu pracy?</a:t>
            </a:r>
            <a:endParaRPr sz="2000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3187200" y="999575"/>
            <a:ext cx="2769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Cele badania</a:t>
            </a:r>
            <a:endParaRPr sz="22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200" y="16677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10050" y="1893025"/>
            <a:ext cx="7923900" cy="2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 b="1">
                <a:solidFill>
                  <a:srgbClr val="3C3737"/>
                </a:solidFill>
              </a:rPr>
              <a:t>eksploracja sytuacji</a:t>
            </a:r>
            <a:r>
              <a:rPr lang="pl" sz="1500">
                <a:solidFill>
                  <a:srgbClr val="3C3737"/>
                </a:solidFill>
              </a:rPr>
              <a:t> w miejskich jednostkach i spółkach komunalnych;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 b="1">
                <a:solidFill>
                  <a:srgbClr val="3C3737"/>
                </a:solidFill>
              </a:rPr>
              <a:t>rozpoznanie problemów, potrzeb i oczekiwań</a:t>
            </a:r>
            <a:r>
              <a:rPr lang="pl" sz="1500">
                <a:solidFill>
                  <a:srgbClr val="3C3737"/>
                </a:solidFill>
              </a:rPr>
              <a:t> związanych z nierównym traktowaniem w miejscu pracy </a:t>
            </a:r>
            <a:r>
              <a:rPr lang="pl" sz="1500" b="1" u="sng">
                <a:solidFill>
                  <a:srgbClr val="3C3737"/>
                </a:solidFill>
              </a:rPr>
              <a:t>z perspektywy osób pracujących;</a:t>
            </a:r>
            <a:endParaRPr sz="1500" b="1" u="sng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>
                <a:solidFill>
                  <a:srgbClr val="3C3737"/>
                </a:solidFill>
              </a:rPr>
              <a:t>zebranie wstępnych danych na temat</a:t>
            </a:r>
            <a:r>
              <a:rPr lang="pl" sz="1500" b="1">
                <a:solidFill>
                  <a:srgbClr val="3C3737"/>
                </a:solidFill>
              </a:rPr>
              <a:t> dostępnych i oczekiwanych systemów wsparcia i reagowania</a:t>
            </a:r>
            <a:r>
              <a:rPr lang="pl" sz="1500">
                <a:solidFill>
                  <a:srgbClr val="3C3737"/>
                </a:solidFill>
              </a:rPr>
              <a:t> na sytuacje związane z nierównym traktowaniem w miejscu pracy;</a:t>
            </a:r>
            <a:endParaRPr sz="1500">
              <a:solidFill>
                <a:srgbClr val="3C3737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3737"/>
              </a:buClr>
              <a:buSzPts val="1500"/>
              <a:buChar char="●"/>
            </a:pPr>
            <a:r>
              <a:rPr lang="pl" sz="1500">
                <a:solidFill>
                  <a:srgbClr val="3C3737"/>
                </a:solidFill>
              </a:rPr>
              <a:t>określenie możliwych kierunków działań na poziomie jednostek oraz samorządu służących </a:t>
            </a:r>
            <a:r>
              <a:rPr lang="pl" sz="1500" b="1">
                <a:solidFill>
                  <a:srgbClr val="3C3737"/>
                </a:solidFill>
              </a:rPr>
              <a:t>budowaniu otwartego, przyjaznego i bezpiecznego środowiska pracy</a:t>
            </a:r>
            <a:r>
              <a:rPr lang="pl" sz="1500">
                <a:solidFill>
                  <a:srgbClr val="3C3737"/>
                </a:solidFill>
              </a:rPr>
              <a:t> w Opolu.</a:t>
            </a:r>
            <a:endParaRPr sz="15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3C373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5731200" y="184450"/>
            <a:ext cx="3081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2004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Raleway"/>
              <a:buChar char="○"/>
            </a:pPr>
            <a:r>
              <a:rPr lang="pl" sz="16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Próba badawcza i przebieg badania</a:t>
            </a:r>
            <a:endParaRPr sz="16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26512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587675" y="1566275"/>
            <a:ext cx="3508500" cy="23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solidFill>
                  <a:srgbClr val="3C3737"/>
                </a:solidFill>
              </a:rPr>
              <a:t>PRÓBA BADAWCZA</a:t>
            </a: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>
                <a:solidFill>
                  <a:srgbClr val="3C3737"/>
                </a:solidFill>
              </a:rPr>
              <a:t>Całkowita wielkość próby wyniosła </a:t>
            </a:r>
            <a:br>
              <a:rPr lang="pl" sz="1300">
                <a:solidFill>
                  <a:srgbClr val="3C3737"/>
                </a:solidFill>
              </a:rPr>
            </a:br>
            <a:r>
              <a:rPr lang="pl" sz="1300" b="1">
                <a:solidFill>
                  <a:srgbClr val="3C3737"/>
                </a:solidFill>
              </a:rPr>
              <a:t>413 osób</a:t>
            </a:r>
            <a:r>
              <a:rPr lang="pl" sz="1300">
                <a:solidFill>
                  <a:srgbClr val="3C3737"/>
                </a:solidFill>
              </a:rPr>
              <a:t>, z czego ankietę w całości wypełniło </a:t>
            </a:r>
            <a:r>
              <a:rPr lang="pl" sz="1300" b="1">
                <a:solidFill>
                  <a:srgbClr val="3C3737"/>
                </a:solidFill>
              </a:rPr>
              <a:t>313 osób</a:t>
            </a:r>
            <a:r>
              <a:rPr lang="pl" sz="1300">
                <a:solidFill>
                  <a:srgbClr val="3C3737"/>
                </a:solidFill>
              </a:rPr>
              <a:t> (pozostałe osoby odpowiedziały przynajmniej na jedno pytanie).</a:t>
            </a:r>
            <a:endParaRPr sz="1300">
              <a:solidFill>
                <a:srgbClr val="3C373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300" b="1">
                <a:solidFill>
                  <a:srgbClr val="3C3737"/>
                </a:solidFill>
              </a:rPr>
              <a:t>przewaga kobiet (84%)</a:t>
            </a:r>
            <a:r>
              <a:rPr lang="pl" sz="1300">
                <a:solidFill>
                  <a:srgbClr val="3C3737"/>
                </a:solidFill>
              </a:rPr>
              <a:t>, co jest zgodne z danymi nt. populacji pozyskanymi wcześniej z jednostek (około 79%), 10 osób odmówiło odpowiedzi na pytanie o płeć.</a:t>
            </a: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C3737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368750" y="1239313"/>
            <a:ext cx="44397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7"/>
              </a:buClr>
              <a:buSzPts val="1300"/>
              <a:buChar char="○"/>
            </a:pPr>
            <a:r>
              <a:rPr lang="pl" sz="1300">
                <a:solidFill>
                  <a:srgbClr val="3C3737"/>
                </a:solidFill>
              </a:rPr>
              <a:t>Ze względu na </a:t>
            </a:r>
            <a:r>
              <a:rPr lang="pl" sz="1300" b="1">
                <a:solidFill>
                  <a:srgbClr val="3C3737"/>
                </a:solidFill>
              </a:rPr>
              <a:t>niską zwrotność (lub wręcz brak zwrotności)</a:t>
            </a:r>
            <a:r>
              <a:rPr lang="pl" sz="1300">
                <a:solidFill>
                  <a:srgbClr val="3C3737"/>
                </a:solidFill>
              </a:rPr>
              <a:t> z wielu jednostek, nie przeprowadzono analiz porównawczych populacji i próby w zakresie danych demograficznych. </a:t>
            </a:r>
            <a:endParaRPr sz="1300">
              <a:solidFill>
                <a:srgbClr val="3C3737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C3737"/>
              </a:buClr>
              <a:buSzPts val="1300"/>
              <a:buChar char="○"/>
            </a:pPr>
            <a:r>
              <a:rPr lang="pl" sz="1300">
                <a:solidFill>
                  <a:srgbClr val="3C3737"/>
                </a:solidFill>
              </a:rPr>
              <a:t>Był to pierwszy, rozpoznawczy etap badania, zatem wyniki mogą być traktowane jedynie jako </a:t>
            </a:r>
            <a:r>
              <a:rPr lang="pl" sz="1300" b="1">
                <a:solidFill>
                  <a:srgbClr val="3C3737"/>
                </a:solidFill>
              </a:rPr>
              <a:t>baza do wyznaczenia kolejnych obszarów analitycznych </a:t>
            </a:r>
            <a:r>
              <a:rPr lang="pl" sz="1300">
                <a:solidFill>
                  <a:srgbClr val="3C3737"/>
                </a:solidFill>
              </a:rPr>
              <a:t>oraz modyfikacji metodologii, szczególnie w zakresie procedury zbierania danych. </a:t>
            </a:r>
            <a:endParaRPr sz="1300">
              <a:solidFill>
                <a:srgbClr val="3C3737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C3737"/>
              </a:buClr>
              <a:buSzPts val="1300"/>
              <a:buChar char="○"/>
            </a:pPr>
            <a:r>
              <a:rPr lang="pl" sz="1300">
                <a:solidFill>
                  <a:srgbClr val="3C3737"/>
                </a:solidFill>
              </a:rPr>
              <a:t>W kolejnych etapach i edycjach badania konieczne j</a:t>
            </a:r>
            <a:r>
              <a:rPr lang="pl" sz="1300" b="1">
                <a:solidFill>
                  <a:srgbClr val="3C3737"/>
                </a:solidFill>
              </a:rPr>
              <a:t>est wypracowanie systemowego rozwiązania we współpracy z Urzędem Miasta</a:t>
            </a:r>
            <a:r>
              <a:rPr lang="pl" sz="1300">
                <a:solidFill>
                  <a:srgbClr val="3C3737"/>
                </a:solidFill>
              </a:rPr>
              <a:t>, które pozwoli na zwiększenie zwrotności ankiety.</a:t>
            </a:r>
            <a:endParaRPr sz="1300">
              <a:solidFill>
                <a:srgbClr val="3C3737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3C3737"/>
              </a:solidFill>
            </a:endParaRPr>
          </a:p>
        </p:txBody>
      </p:sp>
      <p:cxnSp>
        <p:nvCxnSpPr>
          <p:cNvPr id="99" name="Google Shape;99;p18"/>
          <p:cNvCxnSpPr/>
          <p:nvPr/>
        </p:nvCxnSpPr>
        <p:spPr>
          <a:xfrm flipH="1">
            <a:off x="4322550" y="927325"/>
            <a:ext cx="10800" cy="394440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896975" y="2340450"/>
            <a:ext cx="30810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90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Wyniki badań</a:t>
            </a:r>
            <a:endParaRPr sz="290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265125"/>
            <a:ext cx="1087027" cy="832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543475" y="1478375"/>
            <a:ext cx="7835700" cy="27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3C3737"/>
                </a:solidFill>
              </a:rPr>
              <a:t>Zrealizowane z inicjatywy Komisji badanie pokazuje, że </a:t>
            </a:r>
            <a:r>
              <a:rPr lang="pl" sz="1500" b="1">
                <a:solidFill>
                  <a:srgbClr val="3C3737"/>
                </a:solidFill>
              </a:rPr>
              <a:t>poszanowanie dla idei różnorodności i równości płci w miejscu pracy jest potrzebne</a:t>
            </a:r>
            <a:r>
              <a:rPr lang="pl" sz="1500">
                <a:solidFill>
                  <a:srgbClr val="3C3737"/>
                </a:solidFill>
              </a:rPr>
              <a:t>, zarówno z perspektywy osób pracujących w Opolu, jak i zarządzających miastem.</a:t>
            </a:r>
            <a:endParaRPr sz="15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3C3737"/>
                </a:solidFill>
              </a:rPr>
              <a:t>Pomimo niskiej zwrotności </a:t>
            </a:r>
            <a:r>
              <a:rPr lang="pl" sz="1500" b="1">
                <a:solidFill>
                  <a:srgbClr val="3C3737"/>
                </a:solidFill>
              </a:rPr>
              <a:t>uzyskane dane pozwoliły wskazać obszary problemowe </a:t>
            </a:r>
            <a:r>
              <a:rPr lang="pl" sz="1500">
                <a:solidFill>
                  <a:srgbClr val="3C3737"/>
                </a:solidFill>
              </a:rPr>
              <a:t>związane z nierównym traktowaniem </a:t>
            </a:r>
            <a:r>
              <a:rPr lang="pl" sz="1500" b="1">
                <a:solidFill>
                  <a:srgbClr val="3C3737"/>
                </a:solidFill>
              </a:rPr>
              <a:t>oraz rozpoznać oczekiwane rozwiązania oraz formy wsparcia </a:t>
            </a:r>
            <a:r>
              <a:rPr lang="pl" sz="1500">
                <a:solidFill>
                  <a:srgbClr val="3C3737"/>
                </a:solidFill>
              </a:rPr>
              <a:t>w miejscu pracy.</a:t>
            </a:r>
            <a:endParaRPr sz="1500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3C3737"/>
                </a:solidFill>
              </a:rPr>
              <a:t>W części jakościowej badania osoby badane wskazały wiele propozycji zmian, podzieliły się swoimi oczekiwaniami, doświadczeniami i obserwacjami na temat równości płci w miejscu pracy, co pokazuje, że </a:t>
            </a:r>
            <a:r>
              <a:rPr lang="pl" sz="1500" b="1">
                <a:solidFill>
                  <a:srgbClr val="3C3737"/>
                </a:solidFill>
              </a:rPr>
              <a:t>jest to temat ważny, ale wzbudzający także wiele emocji.</a:t>
            </a:r>
            <a:endParaRPr sz="1500" b="1">
              <a:solidFill>
                <a:srgbClr val="3C373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rgbClr val="3C3737"/>
              </a:solidFill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265125"/>
            <a:ext cx="1087027" cy="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ctrTitle"/>
          </p:nvPr>
        </p:nvSpPr>
        <p:spPr>
          <a:xfrm>
            <a:off x="5420000" y="414250"/>
            <a:ext cx="34275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Idea równości w miejscu pracy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ctrTitle"/>
          </p:nvPr>
        </p:nvSpPr>
        <p:spPr>
          <a:xfrm>
            <a:off x="4708425" y="252975"/>
            <a:ext cx="4121400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369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40"/>
              <a:buFont typeface="Raleway"/>
              <a:buChar char="○"/>
            </a:pPr>
            <a:r>
              <a:rPr lang="pl" sz="1340" b="1">
                <a:solidFill>
                  <a:srgbClr val="999999"/>
                </a:solidFill>
                <a:latin typeface="Raleway"/>
                <a:ea typeface="Raleway"/>
                <a:cs typeface="Raleway"/>
                <a:sym typeface="Raleway"/>
              </a:rPr>
              <a:t>Ogólne przekonanie o równym traktowaniu ze względu na płeć</a:t>
            </a:r>
            <a:endParaRPr sz="1340" b="1">
              <a:solidFill>
                <a:srgbClr val="99999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675" y="202150"/>
            <a:ext cx="1087027" cy="83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4550" y="1062675"/>
            <a:ext cx="573405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2205</Words>
  <Application>Microsoft Office PowerPoint</Application>
  <PresentationFormat>Pokaz na ekranie (16:9)</PresentationFormat>
  <Paragraphs>161</Paragraphs>
  <Slides>34</Slides>
  <Notes>34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9" baseType="lpstr">
      <vt:lpstr>Raleway</vt:lpstr>
      <vt:lpstr>Arial</vt:lpstr>
      <vt:lpstr>Lato</vt:lpstr>
      <vt:lpstr>Avenir</vt:lpstr>
      <vt:lpstr>Simple Light</vt:lpstr>
      <vt:lpstr>Równość płci w miejscu pracy PODSUMOWANIE BADANIA ANKIETOWEGO W MIEJSKICH JEDNOSTKACH ORGANIZACYJNYCH ORAZ MIEJSKICH SPÓŁKACH KOMUNALNYCH W OPOLU</vt:lpstr>
      <vt:lpstr>Uniwersytet Opolski - zespół badawczy dr Magdalena Piejko-Płonka dr Marcin Deutschmann dr Marzanna Pogorzelska dr hab. Anna Tabisz, prof. UO dr Michał Wanke badanie realizowane przy zaangażowaniu strony społecznej: Fundacja Laboratorium Zmiany </vt:lpstr>
      <vt:lpstr>Przedmiot i cel badania Przebieg badania oraz próba badawcza Wnioski z analizy danych idea równości w miejscu pracy dostępne i oczekiwane rozwiązania ułatwiające osiąganie równowagi między  pracą i życiem prywatnym oczekiwane formy wsparcia w powrocie z urlopu w celu opieki nad dzieckiem doświadczane i obserwowane zachowania przemocowe w miejscu pracy Praktyka oparta na danych - kierunki zmian, dalsze badania i działania praktyczne Dyskusja</vt:lpstr>
      <vt:lpstr>Główne pytania badawcze:</vt:lpstr>
      <vt:lpstr>Cele badania</vt:lpstr>
      <vt:lpstr>Próba badawcza i przebieg badania</vt:lpstr>
      <vt:lpstr>Wyniki badań</vt:lpstr>
      <vt:lpstr>Zrealizowane z inicjatywy Komisji badanie pokazuje, że poszanowanie dla idei różnorodności i równości płci w miejscu pracy jest potrzebne, zarówno z perspektywy osób pracujących w Opolu, jak i zarządzających miastem. Pomimo niskiej zwrotności uzyskane dane pozwoliły wskazać obszary problemowe związane z nierównym traktowaniem oraz rozpoznać oczekiwane rozwiązania oraz formy wsparcia w miejscu pracy. W części jakościowej badania osoby badane wskazały wiele propozycji zmian, podzieliły się swoimi oczekiwaniami, doświadczeniami i obserwacjami na temat równości płci w miejscu pracy, co pokazuje, że jest to temat ważny, ale wzbudzający także wiele emocji. </vt:lpstr>
      <vt:lpstr>Ogólne przekonanie o równym traktowaniu ze względu na płeć</vt:lpstr>
      <vt:lpstr>Idea równości płci - reagowanie na problemy dotyczące nierówności płci</vt:lpstr>
      <vt:lpstr>Idea równości płci - inkluzywny język w miejscu pracy</vt:lpstr>
      <vt:lpstr>Osiąganie równowagi między życiem prywatnym i zawodowym</vt:lpstr>
      <vt:lpstr>work-life balance?</vt:lpstr>
      <vt:lpstr>Czy work-work balance?</vt:lpstr>
      <vt:lpstr>Czy work-work balance?</vt:lpstr>
      <vt:lpstr>Oczekiwane zmiany w organizacji pracy I</vt:lpstr>
      <vt:lpstr>Oczekiwane zmiany w organizacji pracy II</vt:lpstr>
      <vt:lpstr>Oczekiwane zmiany w organizacji pracy III</vt:lpstr>
      <vt:lpstr>Wsparcie w powrocie z urlopu w celu opieki nad dzieckiem oraz w opiece nad dzieckiem</vt:lpstr>
      <vt:lpstr>Poczucie przygotowania do powrotu do pracy po urlopie w celu opieki nad dzieckiem</vt:lpstr>
      <vt:lpstr>Wsparcie w powrocie z urlopu w celu opieki nad dzieckiem oraz w opiece nad dzieckiem</vt:lpstr>
      <vt:lpstr>Oczekiwane formy wsparcia po powrocie z urlopu  w celu opieki nad dzieckiem I</vt:lpstr>
      <vt:lpstr>Oczekiwane formy wsparcia po powrocie z urlopu  w celu opieki nad dzieckiem II</vt:lpstr>
      <vt:lpstr>Oczekiwane formy wsparcia po powrocie z urlopu  w celu opieki nad dzieckiem III</vt:lpstr>
      <vt:lpstr>oczekiwane formy wsparcia - wybrane wypowiedzi osób badanych</vt:lpstr>
      <vt:lpstr>zachowania przemocowe w miejscu pracy</vt:lpstr>
      <vt:lpstr>doświadczenie zachowania przemocowego w miejscu pracy</vt:lpstr>
      <vt:lpstr>zachowania przemocowe w miejscu pracy</vt:lpstr>
      <vt:lpstr>przemoc ukryta oraz normalizacja zachowań przemocowych w miejscu pracy</vt:lpstr>
      <vt:lpstr>nie tylko mobbing jest zachowaniem przemocowym</vt:lpstr>
      <vt:lpstr>przeciwdziałanie zachowaniom przemocowym w miejscu pracy</vt:lpstr>
      <vt:lpstr>Prezentacja programu PowerPoint</vt:lpstr>
      <vt:lpstr>Prezentacja programu PowerPoint</vt:lpstr>
      <vt:lpstr>Dyskusja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Równość płci w miejscu pracy PODSUMOWANIE BADANIA ANKIETOWEGO W MIEJSKICH JEDNOSTKACH ORGANIZACYJNYCH ORAZ MIEJSKICH SPÓŁKACH KOMUNALNYCH W OPOLU</dc:title>
  <dc:creator>Beata Katra</dc:creator>
  <cp:lastModifiedBy>Beata Katra</cp:lastModifiedBy>
  <cp:revision>1</cp:revision>
  <cp:lastPrinted>2024-02-26T08:33:55Z</cp:lastPrinted>
  <dcterms:modified xsi:type="dcterms:W3CDTF">2024-02-26T08:36:22Z</dcterms:modified>
</cp:coreProperties>
</file>